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89" r:id="rId2"/>
    <p:sldId id="268" r:id="rId3"/>
    <p:sldId id="273" r:id="rId4"/>
    <p:sldId id="310" r:id="rId5"/>
    <p:sldId id="311" r:id="rId6"/>
    <p:sldId id="296" r:id="rId7"/>
    <p:sldId id="297" r:id="rId8"/>
    <p:sldId id="312" r:id="rId9"/>
    <p:sldId id="306" r:id="rId10"/>
    <p:sldId id="308" r:id="rId11"/>
    <p:sldId id="313" r:id="rId12"/>
    <p:sldId id="318" r:id="rId13"/>
    <p:sldId id="320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3" autoAdjust="0"/>
    <p:restoredTop sz="81345" autoAdjust="0"/>
  </p:normalViewPr>
  <p:slideViewPr>
    <p:cSldViewPr>
      <p:cViewPr>
        <p:scale>
          <a:sx n="61" d="100"/>
          <a:sy n="61" d="100"/>
        </p:scale>
        <p:origin x="-1116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FC5117-7DAF-4173-B163-FC044CC934F5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E032AC85-FB8B-4CE1-AA41-F49D8FF2CD09}">
      <dgm:prSet custT="1"/>
      <dgm:spPr/>
      <dgm:t>
        <a:bodyPr/>
        <a:lstStyle/>
        <a:p>
          <a:pPr rtl="0"/>
          <a:r>
            <a:rPr lang="tr-TR" sz="2400" smtClean="0"/>
            <a:t>Fiyatlar</a:t>
          </a:r>
          <a:endParaRPr lang="tr-TR" sz="2400"/>
        </a:p>
      </dgm:t>
    </dgm:pt>
    <dgm:pt modelId="{7A07536D-8606-4DF9-BF2A-4B7720C5A225}" type="parTrans" cxnId="{DC019998-C404-4D57-A91D-A0C256C44A98}">
      <dgm:prSet/>
      <dgm:spPr/>
      <dgm:t>
        <a:bodyPr/>
        <a:lstStyle/>
        <a:p>
          <a:endParaRPr lang="tr-TR" sz="2400"/>
        </a:p>
      </dgm:t>
    </dgm:pt>
    <dgm:pt modelId="{AACE88C2-1AF7-42B2-BF72-55375E2E3884}" type="sibTrans" cxnId="{DC019998-C404-4D57-A91D-A0C256C44A98}">
      <dgm:prSet custT="1"/>
      <dgm:spPr/>
      <dgm:t>
        <a:bodyPr/>
        <a:lstStyle/>
        <a:p>
          <a:endParaRPr lang="tr-TR" sz="2400"/>
        </a:p>
      </dgm:t>
    </dgm:pt>
    <dgm:pt modelId="{2E7CC097-D864-458F-A544-83D4FDA482EC}">
      <dgm:prSet custT="1"/>
      <dgm:spPr/>
      <dgm:t>
        <a:bodyPr/>
        <a:lstStyle/>
        <a:p>
          <a:pPr rtl="0"/>
          <a:r>
            <a:rPr lang="tr-TR" sz="2400" smtClean="0"/>
            <a:t>Vergi oranları</a:t>
          </a:r>
          <a:endParaRPr lang="tr-TR" sz="2400"/>
        </a:p>
      </dgm:t>
    </dgm:pt>
    <dgm:pt modelId="{4340BFEA-A7A2-413E-992C-783EF8193731}" type="parTrans" cxnId="{F6DF3FF6-9FEC-4D23-A336-AE56AFA4E9A2}">
      <dgm:prSet/>
      <dgm:spPr/>
      <dgm:t>
        <a:bodyPr/>
        <a:lstStyle/>
        <a:p>
          <a:endParaRPr lang="tr-TR" sz="2400"/>
        </a:p>
      </dgm:t>
    </dgm:pt>
    <dgm:pt modelId="{9136343A-607D-4316-AF15-82FDDC6AA1BC}" type="sibTrans" cxnId="{F6DF3FF6-9FEC-4D23-A336-AE56AFA4E9A2}">
      <dgm:prSet custT="1"/>
      <dgm:spPr/>
      <dgm:t>
        <a:bodyPr/>
        <a:lstStyle/>
        <a:p>
          <a:endParaRPr lang="tr-TR" sz="2400"/>
        </a:p>
      </dgm:t>
    </dgm:pt>
    <dgm:pt modelId="{0BA96096-F541-4289-B8B8-7E0AE33DB914}">
      <dgm:prSet custT="1"/>
      <dgm:spPr/>
      <dgm:t>
        <a:bodyPr/>
        <a:lstStyle/>
        <a:p>
          <a:pPr rtl="0"/>
          <a:r>
            <a:rPr lang="tr-TR" sz="2400" smtClean="0"/>
            <a:t>Kataloglar</a:t>
          </a:r>
          <a:endParaRPr lang="tr-TR" sz="2400"/>
        </a:p>
      </dgm:t>
    </dgm:pt>
    <dgm:pt modelId="{07102E79-A86D-408B-B51F-D8CE8621DB09}" type="parTrans" cxnId="{EC0A60A1-0052-4838-84FA-50AD806DCF47}">
      <dgm:prSet/>
      <dgm:spPr/>
      <dgm:t>
        <a:bodyPr/>
        <a:lstStyle/>
        <a:p>
          <a:endParaRPr lang="tr-TR" sz="2400"/>
        </a:p>
      </dgm:t>
    </dgm:pt>
    <dgm:pt modelId="{801DC470-2B9A-46A0-A10B-E1F4B970D164}" type="sibTrans" cxnId="{EC0A60A1-0052-4838-84FA-50AD806DCF47}">
      <dgm:prSet custT="1"/>
      <dgm:spPr/>
      <dgm:t>
        <a:bodyPr/>
        <a:lstStyle/>
        <a:p>
          <a:endParaRPr lang="tr-TR" sz="2400"/>
        </a:p>
      </dgm:t>
    </dgm:pt>
    <dgm:pt modelId="{1594A557-13D2-474C-B029-DBC0192E6640}">
      <dgm:prSet custT="1"/>
      <dgm:spPr/>
      <dgm:t>
        <a:bodyPr/>
        <a:lstStyle/>
        <a:p>
          <a:pPr rtl="0"/>
          <a:r>
            <a:rPr lang="tr-TR" sz="2400" smtClean="0"/>
            <a:t>Yeni ürünler</a:t>
          </a:r>
          <a:endParaRPr lang="tr-TR" sz="2400"/>
        </a:p>
      </dgm:t>
    </dgm:pt>
    <dgm:pt modelId="{5CFE8C34-F966-44DD-8B03-6DEF259B8BAB}" type="parTrans" cxnId="{98DFED95-3F5A-4ABD-A256-C6320ECE9618}">
      <dgm:prSet/>
      <dgm:spPr/>
      <dgm:t>
        <a:bodyPr/>
        <a:lstStyle/>
        <a:p>
          <a:endParaRPr lang="tr-TR" sz="2400"/>
        </a:p>
      </dgm:t>
    </dgm:pt>
    <dgm:pt modelId="{9853498F-B68E-47D9-8060-EA8C2ADF0D5E}" type="sibTrans" cxnId="{98DFED95-3F5A-4ABD-A256-C6320ECE9618}">
      <dgm:prSet custT="1"/>
      <dgm:spPr/>
      <dgm:t>
        <a:bodyPr/>
        <a:lstStyle/>
        <a:p>
          <a:endParaRPr lang="tr-TR" sz="2400"/>
        </a:p>
      </dgm:t>
    </dgm:pt>
    <dgm:pt modelId="{4C77EE7C-D7DD-4AA8-8F9F-885299D80240}">
      <dgm:prSet custT="1"/>
      <dgm:spPr/>
      <dgm:t>
        <a:bodyPr/>
        <a:lstStyle/>
        <a:p>
          <a:pPr rtl="0"/>
          <a:r>
            <a:rPr lang="tr-TR" sz="2400" smtClean="0"/>
            <a:t>Yeni pazarlama kampanyaları</a:t>
          </a:r>
          <a:endParaRPr lang="tr-TR" sz="2400"/>
        </a:p>
      </dgm:t>
    </dgm:pt>
    <dgm:pt modelId="{4BD5B422-E7D3-4577-8572-C1566535C501}" type="parTrans" cxnId="{24DE6448-8126-4A8C-B30D-969D23C162BD}">
      <dgm:prSet/>
      <dgm:spPr/>
      <dgm:t>
        <a:bodyPr/>
        <a:lstStyle/>
        <a:p>
          <a:endParaRPr lang="tr-TR" sz="2400"/>
        </a:p>
      </dgm:t>
    </dgm:pt>
    <dgm:pt modelId="{17E325F9-22F4-4A5B-A5AE-6C7D2B16CB64}" type="sibTrans" cxnId="{24DE6448-8126-4A8C-B30D-969D23C162BD}">
      <dgm:prSet custT="1"/>
      <dgm:spPr/>
      <dgm:t>
        <a:bodyPr/>
        <a:lstStyle/>
        <a:p>
          <a:endParaRPr lang="tr-TR" sz="2400"/>
        </a:p>
      </dgm:t>
    </dgm:pt>
    <dgm:pt modelId="{75B9C0F0-0E1A-4D53-84AB-11DB2EC13D07}">
      <dgm:prSet custT="1"/>
      <dgm:spPr/>
      <dgm:t>
        <a:bodyPr/>
        <a:lstStyle/>
        <a:p>
          <a:pPr rtl="0"/>
          <a:r>
            <a:rPr lang="tr-TR" sz="2400" smtClean="0"/>
            <a:t>Yeni iş alanları</a:t>
          </a:r>
          <a:endParaRPr lang="tr-TR" sz="2400"/>
        </a:p>
      </dgm:t>
    </dgm:pt>
    <dgm:pt modelId="{E6DE59F2-363D-4CAF-9E9E-E9415F182E1C}" type="parTrans" cxnId="{C0526040-C880-4180-9A3F-788DB4E6F484}">
      <dgm:prSet/>
      <dgm:spPr/>
      <dgm:t>
        <a:bodyPr/>
        <a:lstStyle/>
        <a:p>
          <a:endParaRPr lang="tr-TR" sz="2400"/>
        </a:p>
      </dgm:t>
    </dgm:pt>
    <dgm:pt modelId="{92FDC05C-3EDF-4A6B-859F-D758E71CFCEE}" type="sibTrans" cxnId="{C0526040-C880-4180-9A3F-788DB4E6F484}">
      <dgm:prSet custT="1"/>
      <dgm:spPr/>
      <dgm:t>
        <a:bodyPr/>
        <a:lstStyle/>
        <a:p>
          <a:endParaRPr lang="tr-TR" sz="2400"/>
        </a:p>
      </dgm:t>
    </dgm:pt>
    <dgm:pt modelId="{A5896F13-87D0-4D17-B0AA-9036970F6BA0}">
      <dgm:prSet custT="1"/>
      <dgm:spPr/>
      <dgm:t>
        <a:bodyPr/>
        <a:lstStyle/>
        <a:p>
          <a:pPr rtl="0"/>
          <a:r>
            <a:rPr lang="tr-TR" sz="2400" dirty="0" smtClean="0"/>
            <a:t>Yeni müşteri alanları</a:t>
          </a:r>
          <a:endParaRPr lang="tr-TR" sz="2400" dirty="0"/>
        </a:p>
      </dgm:t>
    </dgm:pt>
    <dgm:pt modelId="{B79FB58E-6F4E-4BA9-B9A3-674616C8FE7B}" type="parTrans" cxnId="{C9AAE0D6-0D97-4DBF-B2AF-1696C6E93E10}">
      <dgm:prSet/>
      <dgm:spPr/>
      <dgm:t>
        <a:bodyPr/>
        <a:lstStyle/>
        <a:p>
          <a:endParaRPr lang="tr-TR" sz="2400"/>
        </a:p>
      </dgm:t>
    </dgm:pt>
    <dgm:pt modelId="{68D0A8AD-5DC5-4577-9878-132A81459CDC}" type="sibTrans" cxnId="{C9AAE0D6-0D97-4DBF-B2AF-1696C6E93E10}">
      <dgm:prSet custT="1"/>
      <dgm:spPr/>
      <dgm:t>
        <a:bodyPr/>
        <a:lstStyle/>
        <a:p>
          <a:endParaRPr lang="tr-TR" sz="2400"/>
        </a:p>
      </dgm:t>
    </dgm:pt>
    <dgm:pt modelId="{996A2A91-FC07-4496-BD3C-2B338AD7399F}">
      <dgm:prSet custT="1"/>
      <dgm:spPr/>
      <dgm:t>
        <a:bodyPr/>
        <a:lstStyle/>
        <a:p>
          <a:pPr rtl="0"/>
          <a:r>
            <a:rPr lang="tr-TR" sz="2400" dirty="0" smtClean="0"/>
            <a:t>Ve dahası</a:t>
          </a:r>
          <a:endParaRPr lang="tr-TR" sz="2400" dirty="0"/>
        </a:p>
      </dgm:t>
    </dgm:pt>
    <dgm:pt modelId="{E422E570-2BEE-479C-B55A-533771DF89D9}" type="parTrans" cxnId="{6DA7A4C1-C7B9-46F4-9D96-7C476690EB25}">
      <dgm:prSet/>
      <dgm:spPr/>
      <dgm:t>
        <a:bodyPr/>
        <a:lstStyle/>
        <a:p>
          <a:endParaRPr lang="tr-TR" sz="2400"/>
        </a:p>
      </dgm:t>
    </dgm:pt>
    <dgm:pt modelId="{D96B8F57-7218-461C-9B10-16BF754AEA93}" type="sibTrans" cxnId="{6DA7A4C1-C7B9-46F4-9D96-7C476690EB25}">
      <dgm:prSet/>
      <dgm:spPr/>
      <dgm:t>
        <a:bodyPr/>
        <a:lstStyle/>
        <a:p>
          <a:endParaRPr lang="tr-TR" sz="2400"/>
        </a:p>
      </dgm:t>
    </dgm:pt>
    <dgm:pt modelId="{EFA0911B-B3B7-404A-8B6D-483EE7DA489B}" type="pres">
      <dgm:prSet presAssocID="{A7FC5117-7DAF-4173-B163-FC044CC934F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C1DA90E-61DC-4FF4-8FDD-8E49C0B4DF61}" type="pres">
      <dgm:prSet presAssocID="{E032AC85-FB8B-4CE1-AA41-F49D8FF2CD09}" presName="linNode" presStyleCnt="0"/>
      <dgm:spPr/>
    </dgm:pt>
    <dgm:pt modelId="{90159265-87B8-4BBF-8800-73591724D6FA}" type="pres">
      <dgm:prSet presAssocID="{E032AC85-FB8B-4CE1-AA41-F49D8FF2CD09}" presName="parentText" presStyleLbl="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E59CBE-9999-476E-8A34-FCE29A7B97CD}" type="pres">
      <dgm:prSet presAssocID="{AACE88C2-1AF7-42B2-BF72-55375E2E3884}" presName="sp" presStyleCnt="0"/>
      <dgm:spPr/>
    </dgm:pt>
    <dgm:pt modelId="{CB2DD4E6-8161-406E-986B-6ACC9B8C8C25}" type="pres">
      <dgm:prSet presAssocID="{2E7CC097-D864-458F-A544-83D4FDA482EC}" presName="linNode" presStyleCnt="0"/>
      <dgm:spPr/>
    </dgm:pt>
    <dgm:pt modelId="{C42A40C9-0B69-472B-82FB-F814EAB0E926}" type="pres">
      <dgm:prSet presAssocID="{2E7CC097-D864-458F-A544-83D4FDA482EC}" presName="parentText" presStyleLbl="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37CA24-8607-4B82-8D2D-46CB41861BA4}" type="pres">
      <dgm:prSet presAssocID="{9136343A-607D-4316-AF15-82FDDC6AA1BC}" presName="sp" presStyleCnt="0"/>
      <dgm:spPr/>
    </dgm:pt>
    <dgm:pt modelId="{1A4B731A-C6E0-4895-9F92-99F8EC6495BF}" type="pres">
      <dgm:prSet presAssocID="{0BA96096-F541-4289-B8B8-7E0AE33DB914}" presName="linNode" presStyleCnt="0"/>
      <dgm:spPr/>
    </dgm:pt>
    <dgm:pt modelId="{A66B1F7F-4422-4B85-8E6D-EE65C6C076E7}" type="pres">
      <dgm:prSet presAssocID="{0BA96096-F541-4289-B8B8-7E0AE33DB914}" presName="parentText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7A4DA4-C1D4-48DF-A0C4-FF94CC1D4DC7}" type="pres">
      <dgm:prSet presAssocID="{801DC470-2B9A-46A0-A10B-E1F4B970D164}" presName="sp" presStyleCnt="0"/>
      <dgm:spPr/>
    </dgm:pt>
    <dgm:pt modelId="{0EFDFC0D-3118-4A9D-9080-6C5F54D3756A}" type="pres">
      <dgm:prSet presAssocID="{1594A557-13D2-474C-B029-DBC0192E6640}" presName="linNode" presStyleCnt="0"/>
      <dgm:spPr/>
    </dgm:pt>
    <dgm:pt modelId="{162E442E-154F-499A-8C22-C6C7C086F054}" type="pres">
      <dgm:prSet presAssocID="{1594A557-13D2-474C-B029-DBC0192E6640}" presName="parentText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1AB63D-1380-485D-8E6C-584AD058587E}" type="pres">
      <dgm:prSet presAssocID="{9853498F-B68E-47D9-8060-EA8C2ADF0D5E}" presName="sp" presStyleCnt="0"/>
      <dgm:spPr/>
    </dgm:pt>
    <dgm:pt modelId="{20C62D8C-5D80-48E1-BB75-CE1526661A78}" type="pres">
      <dgm:prSet presAssocID="{4C77EE7C-D7DD-4AA8-8F9F-885299D80240}" presName="linNode" presStyleCnt="0"/>
      <dgm:spPr/>
    </dgm:pt>
    <dgm:pt modelId="{6473044C-F79B-4268-A95D-DA5E8B50E7C7}" type="pres">
      <dgm:prSet presAssocID="{4C77EE7C-D7DD-4AA8-8F9F-885299D80240}" presName="parentText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DF42CF-292E-43AA-A9A0-7EB13574D875}" type="pres">
      <dgm:prSet presAssocID="{17E325F9-22F4-4A5B-A5AE-6C7D2B16CB64}" presName="sp" presStyleCnt="0"/>
      <dgm:spPr/>
    </dgm:pt>
    <dgm:pt modelId="{E86B367A-C57B-4ACC-9129-F1C33DF15A76}" type="pres">
      <dgm:prSet presAssocID="{75B9C0F0-0E1A-4D53-84AB-11DB2EC13D07}" presName="linNode" presStyleCnt="0"/>
      <dgm:spPr/>
    </dgm:pt>
    <dgm:pt modelId="{9A340176-56C8-4C21-8C2F-F9F2DE8001B1}" type="pres">
      <dgm:prSet presAssocID="{75B9C0F0-0E1A-4D53-84AB-11DB2EC13D07}" presName="parentText" presStyleLbl="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CFC7087-DBFB-4686-87F2-652A1BA42AF5}" type="pres">
      <dgm:prSet presAssocID="{92FDC05C-3EDF-4A6B-859F-D758E71CFCEE}" presName="sp" presStyleCnt="0"/>
      <dgm:spPr/>
    </dgm:pt>
    <dgm:pt modelId="{4D16BB23-F3D0-441D-9635-7C74D085DBB1}" type="pres">
      <dgm:prSet presAssocID="{A5896F13-87D0-4D17-B0AA-9036970F6BA0}" presName="linNode" presStyleCnt="0"/>
      <dgm:spPr/>
    </dgm:pt>
    <dgm:pt modelId="{7870B650-507E-4259-8E3B-FAF4E683908A}" type="pres">
      <dgm:prSet presAssocID="{A5896F13-87D0-4D17-B0AA-9036970F6BA0}" presName="parentText" presStyleLbl="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BC15B4-9DE0-4A3E-B479-BFE711438342}" type="pres">
      <dgm:prSet presAssocID="{68D0A8AD-5DC5-4577-9878-132A81459CDC}" presName="sp" presStyleCnt="0"/>
      <dgm:spPr/>
    </dgm:pt>
    <dgm:pt modelId="{F72081D1-F598-4E3D-872A-A882FEE63E91}" type="pres">
      <dgm:prSet presAssocID="{996A2A91-FC07-4496-BD3C-2B338AD7399F}" presName="linNode" presStyleCnt="0"/>
      <dgm:spPr/>
    </dgm:pt>
    <dgm:pt modelId="{E6F86C13-16A3-4367-8B76-E07DF65E6A4A}" type="pres">
      <dgm:prSet presAssocID="{996A2A91-FC07-4496-BD3C-2B338AD7399F}" presName="parentText" presStyleLbl="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727B32A-B61F-46BB-A396-6471B2C9AF89}" type="presOf" srcId="{4C77EE7C-D7DD-4AA8-8F9F-885299D80240}" destId="{6473044C-F79B-4268-A95D-DA5E8B50E7C7}" srcOrd="0" destOrd="0" presId="urn:microsoft.com/office/officeart/2005/8/layout/vList5"/>
    <dgm:cxn modelId="{D537FA09-D8C0-4667-BAB5-5E90C355B51A}" type="presOf" srcId="{75B9C0F0-0E1A-4D53-84AB-11DB2EC13D07}" destId="{9A340176-56C8-4C21-8C2F-F9F2DE8001B1}" srcOrd="0" destOrd="0" presId="urn:microsoft.com/office/officeart/2005/8/layout/vList5"/>
    <dgm:cxn modelId="{6DA7A4C1-C7B9-46F4-9D96-7C476690EB25}" srcId="{A7FC5117-7DAF-4173-B163-FC044CC934F5}" destId="{996A2A91-FC07-4496-BD3C-2B338AD7399F}" srcOrd="7" destOrd="0" parTransId="{E422E570-2BEE-479C-B55A-533771DF89D9}" sibTransId="{D96B8F57-7218-461C-9B10-16BF754AEA93}"/>
    <dgm:cxn modelId="{33369D26-D9A5-43E5-B732-37B9BA5B2D66}" type="presOf" srcId="{1594A557-13D2-474C-B029-DBC0192E6640}" destId="{162E442E-154F-499A-8C22-C6C7C086F054}" srcOrd="0" destOrd="0" presId="urn:microsoft.com/office/officeart/2005/8/layout/vList5"/>
    <dgm:cxn modelId="{AF065C42-97AF-4D1A-8023-947DD255532B}" type="presOf" srcId="{0BA96096-F541-4289-B8B8-7E0AE33DB914}" destId="{A66B1F7F-4422-4B85-8E6D-EE65C6C076E7}" srcOrd="0" destOrd="0" presId="urn:microsoft.com/office/officeart/2005/8/layout/vList5"/>
    <dgm:cxn modelId="{EC0A60A1-0052-4838-84FA-50AD806DCF47}" srcId="{A7FC5117-7DAF-4173-B163-FC044CC934F5}" destId="{0BA96096-F541-4289-B8B8-7E0AE33DB914}" srcOrd="2" destOrd="0" parTransId="{07102E79-A86D-408B-B51F-D8CE8621DB09}" sibTransId="{801DC470-2B9A-46A0-A10B-E1F4B970D164}"/>
    <dgm:cxn modelId="{552B384B-236B-4A06-8C86-7ADEF5CE7A3B}" type="presOf" srcId="{A7FC5117-7DAF-4173-B163-FC044CC934F5}" destId="{EFA0911B-B3B7-404A-8B6D-483EE7DA489B}" srcOrd="0" destOrd="0" presId="urn:microsoft.com/office/officeart/2005/8/layout/vList5"/>
    <dgm:cxn modelId="{DC019998-C404-4D57-A91D-A0C256C44A98}" srcId="{A7FC5117-7DAF-4173-B163-FC044CC934F5}" destId="{E032AC85-FB8B-4CE1-AA41-F49D8FF2CD09}" srcOrd="0" destOrd="0" parTransId="{7A07536D-8606-4DF9-BF2A-4B7720C5A225}" sibTransId="{AACE88C2-1AF7-42B2-BF72-55375E2E3884}"/>
    <dgm:cxn modelId="{0D68B0C2-6AD7-463B-A91F-C685E5CE3F35}" type="presOf" srcId="{996A2A91-FC07-4496-BD3C-2B338AD7399F}" destId="{E6F86C13-16A3-4367-8B76-E07DF65E6A4A}" srcOrd="0" destOrd="0" presId="urn:microsoft.com/office/officeart/2005/8/layout/vList5"/>
    <dgm:cxn modelId="{7C751755-0C9F-4417-B72D-4331E23E7027}" type="presOf" srcId="{2E7CC097-D864-458F-A544-83D4FDA482EC}" destId="{C42A40C9-0B69-472B-82FB-F814EAB0E926}" srcOrd="0" destOrd="0" presId="urn:microsoft.com/office/officeart/2005/8/layout/vList5"/>
    <dgm:cxn modelId="{F6DF3FF6-9FEC-4D23-A336-AE56AFA4E9A2}" srcId="{A7FC5117-7DAF-4173-B163-FC044CC934F5}" destId="{2E7CC097-D864-458F-A544-83D4FDA482EC}" srcOrd="1" destOrd="0" parTransId="{4340BFEA-A7A2-413E-992C-783EF8193731}" sibTransId="{9136343A-607D-4316-AF15-82FDDC6AA1BC}"/>
    <dgm:cxn modelId="{2A061683-BEEE-47EE-8E19-5C38DA481ED8}" type="presOf" srcId="{E032AC85-FB8B-4CE1-AA41-F49D8FF2CD09}" destId="{90159265-87B8-4BBF-8800-73591724D6FA}" srcOrd="0" destOrd="0" presId="urn:microsoft.com/office/officeart/2005/8/layout/vList5"/>
    <dgm:cxn modelId="{98DFED95-3F5A-4ABD-A256-C6320ECE9618}" srcId="{A7FC5117-7DAF-4173-B163-FC044CC934F5}" destId="{1594A557-13D2-474C-B029-DBC0192E6640}" srcOrd="3" destOrd="0" parTransId="{5CFE8C34-F966-44DD-8B03-6DEF259B8BAB}" sibTransId="{9853498F-B68E-47D9-8060-EA8C2ADF0D5E}"/>
    <dgm:cxn modelId="{C0526040-C880-4180-9A3F-788DB4E6F484}" srcId="{A7FC5117-7DAF-4173-B163-FC044CC934F5}" destId="{75B9C0F0-0E1A-4D53-84AB-11DB2EC13D07}" srcOrd="5" destOrd="0" parTransId="{E6DE59F2-363D-4CAF-9E9E-E9415F182E1C}" sibTransId="{92FDC05C-3EDF-4A6B-859F-D758E71CFCEE}"/>
    <dgm:cxn modelId="{8422B577-BAED-480C-B565-3597DF8EEEBC}" type="presOf" srcId="{A5896F13-87D0-4D17-B0AA-9036970F6BA0}" destId="{7870B650-507E-4259-8E3B-FAF4E683908A}" srcOrd="0" destOrd="0" presId="urn:microsoft.com/office/officeart/2005/8/layout/vList5"/>
    <dgm:cxn modelId="{24DE6448-8126-4A8C-B30D-969D23C162BD}" srcId="{A7FC5117-7DAF-4173-B163-FC044CC934F5}" destId="{4C77EE7C-D7DD-4AA8-8F9F-885299D80240}" srcOrd="4" destOrd="0" parTransId="{4BD5B422-E7D3-4577-8572-C1566535C501}" sibTransId="{17E325F9-22F4-4A5B-A5AE-6C7D2B16CB64}"/>
    <dgm:cxn modelId="{C9AAE0D6-0D97-4DBF-B2AF-1696C6E93E10}" srcId="{A7FC5117-7DAF-4173-B163-FC044CC934F5}" destId="{A5896F13-87D0-4D17-B0AA-9036970F6BA0}" srcOrd="6" destOrd="0" parTransId="{B79FB58E-6F4E-4BA9-B9A3-674616C8FE7B}" sibTransId="{68D0A8AD-5DC5-4577-9878-132A81459CDC}"/>
    <dgm:cxn modelId="{A98F5178-F836-4C4D-990B-97297F4A9A41}" type="presParOf" srcId="{EFA0911B-B3B7-404A-8B6D-483EE7DA489B}" destId="{5C1DA90E-61DC-4FF4-8FDD-8E49C0B4DF61}" srcOrd="0" destOrd="0" presId="urn:microsoft.com/office/officeart/2005/8/layout/vList5"/>
    <dgm:cxn modelId="{17D3EA07-FAFF-424A-81CA-1AEA7303C570}" type="presParOf" srcId="{5C1DA90E-61DC-4FF4-8FDD-8E49C0B4DF61}" destId="{90159265-87B8-4BBF-8800-73591724D6FA}" srcOrd="0" destOrd="0" presId="urn:microsoft.com/office/officeart/2005/8/layout/vList5"/>
    <dgm:cxn modelId="{24FC4567-9419-4A66-921C-A53A700647C7}" type="presParOf" srcId="{EFA0911B-B3B7-404A-8B6D-483EE7DA489B}" destId="{0DE59CBE-9999-476E-8A34-FCE29A7B97CD}" srcOrd="1" destOrd="0" presId="urn:microsoft.com/office/officeart/2005/8/layout/vList5"/>
    <dgm:cxn modelId="{89BB0F6E-B760-4128-ADC8-15ACEEC89C15}" type="presParOf" srcId="{EFA0911B-B3B7-404A-8B6D-483EE7DA489B}" destId="{CB2DD4E6-8161-406E-986B-6ACC9B8C8C25}" srcOrd="2" destOrd="0" presId="urn:microsoft.com/office/officeart/2005/8/layout/vList5"/>
    <dgm:cxn modelId="{C7361F88-026A-4987-9D8D-D07B0B0B494D}" type="presParOf" srcId="{CB2DD4E6-8161-406E-986B-6ACC9B8C8C25}" destId="{C42A40C9-0B69-472B-82FB-F814EAB0E926}" srcOrd="0" destOrd="0" presId="urn:microsoft.com/office/officeart/2005/8/layout/vList5"/>
    <dgm:cxn modelId="{D0D1A432-8679-4ECC-B825-C10E5682A04E}" type="presParOf" srcId="{EFA0911B-B3B7-404A-8B6D-483EE7DA489B}" destId="{0F37CA24-8607-4B82-8D2D-46CB41861BA4}" srcOrd="3" destOrd="0" presId="urn:microsoft.com/office/officeart/2005/8/layout/vList5"/>
    <dgm:cxn modelId="{91FB7F8E-7CD2-4A45-962D-953D919DAD5B}" type="presParOf" srcId="{EFA0911B-B3B7-404A-8B6D-483EE7DA489B}" destId="{1A4B731A-C6E0-4895-9F92-99F8EC6495BF}" srcOrd="4" destOrd="0" presId="urn:microsoft.com/office/officeart/2005/8/layout/vList5"/>
    <dgm:cxn modelId="{ADC5CD92-C378-4DEF-843F-63D2E2DC67E6}" type="presParOf" srcId="{1A4B731A-C6E0-4895-9F92-99F8EC6495BF}" destId="{A66B1F7F-4422-4B85-8E6D-EE65C6C076E7}" srcOrd="0" destOrd="0" presId="urn:microsoft.com/office/officeart/2005/8/layout/vList5"/>
    <dgm:cxn modelId="{9B022280-581C-4380-BCC1-2334D54A895B}" type="presParOf" srcId="{EFA0911B-B3B7-404A-8B6D-483EE7DA489B}" destId="{2F7A4DA4-C1D4-48DF-A0C4-FF94CC1D4DC7}" srcOrd="5" destOrd="0" presId="urn:microsoft.com/office/officeart/2005/8/layout/vList5"/>
    <dgm:cxn modelId="{3D3EC0DA-50AA-41E5-A25E-D2C11232FC10}" type="presParOf" srcId="{EFA0911B-B3B7-404A-8B6D-483EE7DA489B}" destId="{0EFDFC0D-3118-4A9D-9080-6C5F54D3756A}" srcOrd="6" destOrd="0" presId="urn:microsoft.com/office/officeart/2005/8/layout/vList5"/>
    <dgm:cxn modelId="{854FEF83-8226-49FB-B39C-4DA10C909720}" type="presParOf" srcId="{0EFDFC0D-3118-4A9D-9080-6C5F54D3756A}" destId="{162E442E-154F-499A-8C22-C6C7C086F054}" srcOrd="0" destOrd="0" presId="urn:microsoft.com/office/officeart/2005/8/layout/vList5"/>
    <dgm:cxn modelId="{51821303-CF29-46BF-B12B-C2FA6764B66D}" type="presParOf" srcId="{EFA0911B-B3B7-404A-8B6D-483EE7DA489B}" destId="{9E1AB63D-1380-485D-8E6C-584AD058587E}" srcOrd="7" destOrd="0" presId="urn:microsoft.com/office/officeart/2005/8/layout/vList5"/>
    <dgm:cxn modelId="{02FF2CE9-B2F8-4E0B-8584-7C7AE2E0EF9A}" type="presParOf" srcId="{EFA0911B-B3B7-404A-8B6D-483EE7DA489B}" destId="{20C62D8C-5D80-48E1-BB75-CE1526661A78}" srcOrd="8" destOrd="0" presId="urn:microsoft.com/office/officeart/2005/8/layout/vList5"/>
    <dgm:cxn modelId="{97FE0392-5114-428C-B2CE-88FD6CF3D1E5}" type="presParOf" srcId="{20C62D8C-5D80-48E1-BB75-CE1526661A78}" destId="{6473044C-F79B-4268-A95D-DA5E8B50E7C7}" srcOrd="0" destOrd="0" presId="urn:microsoft.com/office/officeart/2005/8/layout/vList5"/>
    <dgm:cxn modelId="{BFF51F73-BD9E-4351-93CA-D62452B19B95}" type="presParOf" srcId="{EFA0911B-B3B7-404A-8B6D-483EE7DA489B}" destId="{4EDF42CF-292E-43AA-A9A0-7EB13574D875}" srcOrd="9" destOrd="0" presId="urn:microsoft.com/office/officeart/2005/8/layout/vList5"/>
    <dgm:cxn modelId="{1C4EEC20-D81B-40AE-9144-296FE113B45F}" type="presParOf" srcId="{EFA0911B-B3B7-404A-8B6D-483EE7DA489B}" destId="{E86B367A-C57B-4ACC-9129-F1C33DF15A76}" srcOrd="10" destOrd="0" presId="urn:microsoft.com/office/officeart/2005/8/layout/vList5"/>
    <dgm:cxn modelId="{16467488-A08C-4BC7-9FC1-B44D1E630778}" type="presParOf" srcId="{E86B367A-C57B-4ACC-9129-F1C33DF15A76}" destId="{9A340176-56C8-4C21-8C2F-F9F2DE8001B1}" srcOrd="0" destOrd="0" presId="urn:microsoft.com/office/officeart/2005/8/layout/vList5"/>
    <dgm:cxn modelId="{AEE4E63C-9479-44B4-8978-71205D68CB69}" type="presParOf" srcId="{EFA0911B-B3B7-404A-8B6D-483EE7DA489B}" destId="{5CFC7087-DBFB-4686-87F2-652A1BA42AF5}" srcOrd="11" destOrd="0" presId="urn:microsoft.com/office/officeart/2005/8/layout/vList5"/>
    <dgm:cxn modelId="{BEB376F2-A497-47B0-8A39-18A95C2B9782}" type="presParOf" srcId="{EFA0911B-B3B7-404A-8B6D-483EE7DA489B}" destId="{4D16BB23-F3D0-441D-9635-7C74D085DBB1}" srcOrd="12" destOrd="0" presId="urn:microsoft.com/office/officeart/2005/8/layout/vList5"/>
    <dgm:cxn modelId="{07EE230D-C1B7-4778-B2A0-AA7CDC769DF9}" type="presParOf" srcId="{4D16BB23-F3D0-441D-9635-7C74D085DBB1}" destId="{7870B650-507E-4259-8E3B-FAF4E683908A}" srcOrd="0" destOrd="0" presId="urn:microsoft.com/office/officeart/2005/8/layout/vList5"/>
    <dgm:cxn modelId="{6FFBF5F1-019F-407B-973A-933B667AB82F}" type="presParOf" srcId="{EFA0911B-B3B7-404A-8B6D-483EE7DA489B}" destId="{ADBC15B4-9DE0-4A3E-B479-BFE711438342}" srcOrd="13" destOrd="0" presId="urn:microsoft.com/office/officeart/2005/8/layout/vList5"/>
    <dgm:cxn modelId="{3A34AA8F-5E6C-4871-BD32-7533BA9AC47E}" type="presParOf" srcId="{EFA0911B-B3B7-404A-8B6D-483EE7DA489B}" destId="{F72081D1-F598-4E3D-872A-A882FEE63E91}" srcOrd="14" destOrd="0" presId="urn:microsoft.com/office/officeart/2005/8/layout/vList5"/>
    <dgm:cxn modelId="{9E1FEF96-D76A-4701-A0E2-7BCC88914304}" type="presParOf" srcId="{F72081D1-F598-4E3D-872A-A882FEE63E91}" destId="{E6F86C13-16A3-4367-8B76-E07DF65E6A4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8BB5A6-571D-4D28-A98A-46FBEF97596A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82C45D94-7FA0-49EC-86D9-71C1F1E6DA8B}">
      <dgm:prSet custT="1"/>
      <dgm:spPr/>
      <dgm:t>
        <a:bodyPr/>
        <a:lstStyle/>
        <a:p>
          <a:pPr rtl="0"/>
          <a:r>
            <a:rPr lang="tr-TR" sz="2000" b="0" smtClean="0"/>
            <a:t>Explicit Boundaries (Belirgin Sınırlar)</a:t>
          </a:r>
          <a:endParaRPr lang="tr-TR" sz="2000" b="0"/>
        </a:p>
      </dgm:t>
    </dgm:pt>
    <dgm:pt modelId="{DDC8880B-2D59-43F9-BCC9-4C6AA338D85E}" type="parTrans" cxnId="{CFAA11F8-E1C1-4905-8378-E94985BFA24C}">
      <dgm:prSet/>
      <dgm:spPr/>
      <dgm:t>
        <a:bodyPr/>
        <a:lstStyle/>
        <a:p>
          <a:endParaRPr lang="tr-TR" sz="2800"/>
        </a:p>
      </dgm:t>
    </dgm:pt>
    <dgm:pt modelId="{45D75D7F-7B8D-47E4-B917-A23F373A5BE3}" type="sibTrans" cxnId="{CFAA11F8-E1C1-4905-8378-E94985BFA24C}">
      <dgm:prSet/>
      <dgm:spPr/>
      <dgm:t>
        <a:bodyPr/>
        <a:lstStyle/>
        <a:p>
          <a:endParaRPr lang="tr-TR" sz="2800"/>
        </a:p>
      </dgm:t>
    </dgm:pt>
    <dgm:pt modelId="{31C40B8D-C1B9-483D-836B-774031771C77}">
      <dgm:prSet custT="1"/>
      <dgm:spPr/>
      <dgm:t>
        <a:bodyPr/>
        <a:lstStyle/>
        <a:p>
          <a:pPr rtl="0"/>
          <a:r>
            <a:rPr lang="tr-TR" sz="1600" smtClean="0"/>
            <a:t>Bir Process veya bellek alanında çalışan servisler, istemcilerden tamamen ayrıştırılmıştır.</a:t>
          </a:r>
          <a:endParaRPr lang="tr-TR" sz="1600"/>
        </a:p>
      </dgm:t>
    </dgm:pt>
    <dgm:pt modelId="{3DE5FBCB-BD74-40EA-B005-3C9E3C31AC0F}" type="parTrans" cxnId="{2D6E8525-6772-4AB2-903E-54076AFC4832}">
      <dgm:prSet/>
      <dgm:spPr/>
      <dgm:t>
        <a:bodyPr/>
        <a:lstStyle/>
        <a:p>
          <a:endParaRPr lang="tr-TR" sz="2800"/>
        </a:p>
      </dgm:t>
    </dgm:pt>
    <dgm:pt modelId="{16CBA4EC-C1AF-4CE0-ADF7-093A6FD2E1D2}" type="sibTrans" cxnId="{2D6E8525-6772-4AB2-903E-54076AFC4832}">
      <dgm:prSet/>
      <dgm:spPr/>
      <dgm:t>
        <a:bodyPr/>
        <a:lstStyle/>
        <a:p>
          <a:endParaRPr lang="tr-TR" sz="2800"/>
        </a:p>
      </dgm:t>
    </dgm:pt>
    <dgm:pt modelId="{8625C046-4EBA-4B0E-9504-6B2CB3131919}">
      <dgm:prSet custT="1"/>
      <dgm:spPr/>
      <dgm:t>
        <a:bodyPr/>
        <a:lstStyle/>
        <a:p>
          <a:pPr rtl="0"/>
          <a:r>
            <a:rPr lang="tr-TR" sz="1600" dirty="0" smtClean="0"/>
            <a:t>Sınırlar, istemcilerin ulaşabileceği adres(Address) ve sözleşmeler (Contract) ile tanımlanır.</a:t>
          </a:r>
          <a:endParaRPr lang="tr-TR" sz="1600" dirty="0"/>
        </a:p>
      </dgm:t>
    </dgm:pt>
    <dgm:pt modelId="{B80E7E64-138C-4EFC-A778-41E904C7BB73}" type="parTrans" cxnId="{F767F64F-ADAA-44BF-BBFE-48DBF77243C0}">
      <dgm:prSet/>
      <dgm:spPr/>
      <dgm:t>
        <a:bodyPr/>
        <a:lstStyle/>
        <a:p>
          <a:endParaRPr lang="tr-TR" sz="2800"/>
        </a:p>
      </dgm:t>
    </dgm:pt>
    <dgm:pt modelId="{0840A115-5B71-47F1-8239-6F993A881458}" type="sibTrans" cxnId="{F767F64F-ADAA-44BF-BBFE-48DBF77243C0}">
      <dgm:prSet/>
      <dgm:spPr/>
      <dgm:t>
        <a:bodyPr/>
        <a:lstStyle/>
        <a:p>
          <a:endParaRPr lang="tr-TR" sz="2800"/>
        </a:p>
      </dgm:t>
    </dgm:pt>
    <dgm:pt modelId="{F5DB0631-DA74-45C3-A5A4-C3E765C9EA09}">
      <dgm:prSet custT="1"/>
      <dgm:spPr/>
      <dgm:t>
        <a:bodyPr/>
        <a:lstStyle/>
        <a:p>
          <a:pPr rtl="0"/>
          <a:r>
            <a:rPr lang="tr-TR" sz="1600" dirty="0" smtClean="0"/>
            <a:t>Sözleşme veya adres olmadan bir servisin içerdiği iş mantığını çalıştırmak mümkün değildir.</a:t>
          </a:r>
          <a:endParaRPr lang="tr-TR" sz="1600" dirty="0"/>
        </a:p>
      </dgm:t>
    </dgm:pt>
    <dgm:pt modelId="{58EE20D3-6F35-453B-B6B8-5ECC7D5AF35F}" type="parTrans" cxnId="{661FBC92-AE3B-4DB5-BBB5-FDC58A2B1DA3}">
      <dgm:prSet/>
      <dgm:spPr/>
      <dgm:t>
        <a:bodyPr/>
        <a:lstStyle/>
        <a:p>
          <a:endParaRPr lang="tr-TR" sz="2800"/>
        </a:p>
      </dgm:t>
    </dgm:pt>
    <dgm:pt modelId="{DB857848-440E-4E51-B743-67BEEC8E89C8}" type="sibTrans" cxnId="{661FBC92-AE3B-4DB5-BBB5-FDC58A2B1DA3}">
      <dgm:prSet/>
      <dgm:spPr/>
      <dgm:t>
        <a:bodyPr/>
        <a:lstStyle/>
        <a:p>
          <a:endParaRPr lang="tr-TR" sz="2800"/>
        </a:p>
      </dgm:t>
    </dgm:pt>
    <dgm:pt modelId="{40E0DDAB-0335-4ED7-AFF3-4406FC30BEF3}">
      <dgm:prSet custT="1"/>
      <dgm:spPr/>
      <dgm:t>
        <a:bodyPr/>
        <a:lstStyle/>
        <a:p>
          <a:pPr rtl="0"/>
          <a:r>
            <a:rPr lang="tr-TR" sz="2000" b="0" i="0" smtClean="0"/>
            <a:t>Autonomous (Özerk)</a:t>
          </a:r>
          <a:endParaRPr lang="tr-TR" sz="2000" b="0" i="0"/>
        </a:p>
      </dgm:t>
    </dgm:pt>
    <dgm:pt modelId="{E5BCBE72-5C86-4535-BD7C-8C638054A81E}" type="parTrans" cxnId="{2F735B51-F268-451F-8662-FCB25F044FC8}">
      <dgm:prSet/>
      <dgm:spPr/>
      <dgm:t>
        <a:bodyPr/>
        <a:lstStyle/>
        <a:p>
          <a:endParaRPr lang="tr-TR" sz="2800"/>
        </a:p>
      </dgm:t>
    </dgm:pt>
    <dgm:pt modelId="{F1F4B3AB-3101-441C-9D9F-F9B16A201C3A}" type="sibTrans" cxnId="{2F735B51-F268-451F-8662-FCB25F044FC8}">
      <dgm:prSet/>
      <dgm:spPr/>
      <dgm:t>
        <a:bodyPr/>
        <a:lstStyle/>
        <a:p>
          <a:endParaRPr lang="tr-TR" sz="2800"/>
        </a:p>
      </dgm:t>
    </dgm:pt>
    <dgm:pt modelId="{5CDB37D4-140D-4CAD-8CFF-263AE6EA6EA1}">
      <dgm:prSet custT="1"/>
      <dgm:spPr/>
      <dgm:t>
        <a:bodyPr/>
        <a:lstStyle/>
        <a:p>
          <a:pPr rtl="0"/>
          <a:r>
            <a:rPr lang="tr-TR" sz="1600" dirty="0" smtClean="0"/>
            <a:t>Bir servis diğer bir servisin davranışlarına(Behaviors) bağımlı değildir.</a:t>
          </a:r>
          <a:endParaRPr lang="tr-TR" sz="1600" dirty="0"/>
        </a:p>
      </dgm:t>
    </dgm:pt>
    <dgm:pt modelId="{346B72BB-F273-413A-A3DE-D2C36638B750}" type="parTrans" cxnId="{13F0B7D1-89D9-4A8B-B99D-2C88708E9F81}">
      <dgm:prSet/>
      <dgm:spPr/>
      <dgm:t>
        <a:bodyPr/>
        <a:lstStyle/>
        <a:p>
          <a:endParaRPr lang="tr-TR" sz="2800"/>
        </a:p>
      </dgm:t>
    </dgm:pt>
    <dgm:pt modelId="{39E3302D-4FC8-47B9-BFFB-176F354B78F0}" type="sibTrans" cxnId="{13F0B7D1-89D9-4A8B-B99D-2C88708E9F81}">
      <dgm:prSet/>
      <dgm:spPr/>
      <dgm:t>
        <a:bodyPr/>
        <a:lstStyle/>
        <a:p>
          <a:endParaRPr lang="tr-TR" sz="2800"/>
        </a:p>
      </dgm:t>
    </dgm:pt>
    <dgm:pt modelId="{45F27462-75EE-4FAC-8811-2C8DF2C6D5D2}">
      <dgm:prSet custT="1"/>
      <dgm:spPr/>
      <dgm:t>
        <a:bodyPr/>
        <a:lstStyle/>
        <a:p>
          <a:pPr rtl="0"/>
          <a:r>
            <a:rPr lang="tr-TR" sz="1600" dirty="0" smtClean="0"/>
            <a:t>Bir servis diğer bir servisden bağımsız olarak dağıtılabilir, kurulabilir, çalıştırılabilir.</a:t>
          </a:r>
          <a:endParaRPr lang="tr-TR" sz="1600" dirty="0"/>
        </a:p>
      </dgm:t>
    </dgm:pt>
    <dgm:pt modelId="{02B3AD75-B85E-4AD2-81D9-DAEA951538ED}" type="parTrans" cxnId="{90E506D2-2101-4829-B386-7FB195F9CA9B}">
      <dgm:prSet/>
      <dgm:spPr/>
      <dgm:t>
        <a:bodyPr/>
        <a:lstStyle/>
        <a:p>
          <a:endParaRPr lang="tr-TR" sz="2800"/>
        </a:p>
      </dgm:t>
    </dgm:pt>
    <dgm:pt modelId="{8EEB1BE6-B27F-4C18-BCED-8C55EDB0B703}" type="sibTrans" cxnId="{90E506D2-2101-4829-B386-7FB195F9CA9B}">
      <dgm:prSet/>
      <dgm:spPr/>
      <dgm:t>
        <a:bodyPr/>
        <a:lstStyle/>
        <a:p>
          <a:endParaRPr lang="tr-TR" sz="2800"/>
        </a:p>
      </dgm:t>
    </dgm:pt>
    <dgm:pt modelId="{C88E67B6-0644-41FF-8D14-AD6F10B8C2BC}">
      <dgm:prSet custT="1"/>
      <dgm:spPr/>
      <dgm:t>
        <a:bodyPr/>
        <a:lstStyle/>
        <a:p>
          <a:pPr rtl="0"/>
          <a:r>
            <a:rPr lang="tr-TR" sz="1600" dirty="0" smtClean="0"/>
            <a:t>Loosely Coupled</a:t>
          </a:r>
          <a:endParaRPr lang="tr-TR" sz="1600" dirty="0"/>
        </a:p>
      </dgm:t>
    </dgm:pt>
    <dgm:pt modelId="{2C84F91C-AF69-4A23-97DD-B62A5BD0F86A}" type="parTrans" cxnId="{2E42A1E1-3307-424F-AD01-207BAC0F3BC4}">
      <dgm:prSet/>
      <dgm:spPr/>
      <dgm:t>
        <a:bodyPr/>
        <a:lstStyle/>
        <a:p>
          <a:endParaRPr lang="tr-TR" sz="2800"/>
        </a:p>
      </dgm:t>
    </dgm:pt>
    <dgm:pt modelId="{63F886BB-E3E7-45C4-AD98-BDCA770D8DA8}" type="sibTrans" cxnId="{2E42A1E1-3307-424F-AD01-207BAC0F3BC4}">
      <dgm:prSet/>
      <dgm:spPr/>
      <dgm:t>
        <a:bodyPr/>
        <a:lstStyle/>
        <a:p>
          <a:endParaRPr lang="tr-TR" sz="2800"/>
        </a:p>
      </dgm:t>
    </dgm:pt>
    <dgm:pt modelId="{290BD282-D3D5-484A-81E3-0F8302CDE9C1}">
      <dgm:prSet custT="1"/>
      <dgm:spPr/>
      <dgm:t>
        <a:bodyPr/>
        <a:lstStyle/>
        <a:p>
          <a:pPr rtl="0"/>
          <a:r>
            <a:rPr lang="tr-TR" sz="1800" b="0" dirty="0" smtClean="0"/>
            <a:t>Class yerine Schema ve Contract Paylaşımı</a:t>
          </a:r>
          <a:endParaRPr lang="tr-TR" sz="1800" b="0" dirty="0"/>
        </a:p>
      </dgm:t>
    </dgm:pt>
    <dgm:pt modelId="{60A1BFCE-FD12-4E06-B34C-83EA6E94AC7E}" type="parTrans" cxnId="{3AAF6B72-09DF-403C-B1A2-A2D0CCFDA2CE}">
      <dgm:prSet/>
      <dgm:spPr/>
      <dgm:t>
        <a:bodyPr/>
        <a:lstStyle/>
        <a:p>
          <a:endParaRPr lang="tr-TR" sz="2800"/>
        </a:p>
      </dgm:t>
    </dgm:pt>
    <dgm:pt modelId="{FCB9BC90-1BA2-48E0-ADFD-C6C946A35746}" type="sibTrans" cxnId="{3AAF6B72-09DF-403C-B1A2-A2D0CCFDA2CE}">
      <dgm:prSet/>
      <dgm:spPr/>
      <dgm:t>
        <a:bodyPr/>
        <a:lstStyle/>
        <a:p>
          <a:endParaRPr lang="tr-TR" sz="2800"/>
        </a:p>
      </dgm:t>
    </dgm:pt>
    <dgm:pt modelId="{DC82BC30-0ED2-4DDE-A9C4-648DB59EB213}">
      <dgm:prSet custT="1"/>
      <dgm:spPr/>
      <dgm:t>
        <a:bodyPr/>
        <a:lstStyle/>
        <a:p>
          <a:pPr rtl="0"/>
          <a:r>
            <a:rPr lang="tr-TR" sz="1600" dirty="0" smtClean="0"/>
            <a:t>Servisler istemciler için Black-Box’ tır. </a:t>
          </a:r>
          <a:endParaRPr lang="tr-TR" sz="1600" dirty="0"/>
        </a:p>
      </dgm:t>
    </dgm:pt>
    <dgm:pt modelId="{3F2F633D-C71E-47CA-8B31-E4F554FEE5A5}" type="parTrans" cxnId="{24AE7D77-979E-444E-92A1-FCA183227E51}">
      <dgm:prSet/>
      <dgm:spPr/>
      <dgm:t>
        <a:bodyPr/>
        <a:lstStyle/>
        <a:p>
          <a:endParaRPr lang="tr-TR" sz="2800"/>
        </a:p>
      </dgm:t>
    </dgm:pt>
    <dgm:pt modelId="{B1F38EF4-4720-4F45-ABBA-25AE2DD87B16}" type="sibTrans" cxnId="{24AE7D77-979E-444E-92A1-FCA183227E51}">
      <dgm:prSet/>
      <dgm:spPr/>
      <dgm:t>
        <a:bodyPr/>
        <a:lstStyle/>
        <a:p>
          <a:endParaRPr lang="tr-TR" sz="2800"/>
        </a:p>
      </dgm:t>
    </dgm:pt>
    <dgm:pt modelId="{6AAF8C27-1CE5-47C8-BBBC-66788BB2B7C2}">
      <dgm:prSet custT="1"/>
      <dgm:spPr/>
      <dgm:t>
        <a:bodyPr/>
        <a:lstStyle/>
        <a:p>
          <a:pPr rtl="0"/>
          <a:r>
            <a:rPr lang="tr-TR" sz="1600" dirty="0" smtClean="0"/>
            <a:t>Servis içerisindeki iş mantıklarının tutulduğu sınıflar, istemciler ile paylaşılmazlar.</a:t>
          </a:r>
          <a:endParaRPr lang="tr-TR" sz="1600" dirty="0"/>
        </a:p>
      </dgm:t>
    </dgm:pt>
    <dgm:pt modelId="{07DEF15E-3A84-4830-9414-0674F937C163}" type="parTrans" cxnId="{BE5CB6C0-6B1F-4014-B109-493C458FBCBD}">
      <dgm:prSet/>
      <dgm:spPr/>
      <dgm:t>
        <a:bodyPr/>
        <a:lstStyle/>
        <a:p>
          <a:endParaRPr lang="tr-TR" sz="2800"/>
        </a:p>
      </dgm:t>
    </dgm:pt>
    <dgm:pt modelId="{3CDCC3D6-D6DB-43DD-A221-62D1F599B150}" type="sibTrans" cxnId="{BE5CB6C0-6B1F-4014-B109-493C458FBCBD}">
      <dgm:prSet/>
      <dgm:spPr/>
      <dgm:t>
        <a:bodyPr/>
        <a:lstStyle/>
        <a:p>
          <a:endParaRPr lang="tr-TR" sz="2800"/>
        </a:p>
      </dgm:t>
    </dgm:pt>
    <dgm:pt modelId="{CBCA3E4E-BFE7-4E23-9EC1-218BBE4D8130}">
      <dgm:prSet custT="1"/>
      <dgm:spPr/>
      <dgm:t>
        <a:bodyPr/>
        <a:lstStyle/>
        <a:p>
          <a:pPr rtl="0"/>
          <a:r>
            <a:rPr lang="tr-TR" sz="1800" b="0" dirty="0" smtClean="0"/>
            <a:t>Policy Based Compatibility(İlke Temelli Uyumluluk)</a:t>
          </a:r>
          <a:endParaRPr lang="tr-TR" sz="1800" b="0" dirty="0"/>
        </a:p>
      </dgm:t>
    </dgm:pt>
    <dgm:pt modelId="{173DCDB3-9885-4701-A7EC-28B288B4618F}" type="parTrans" cxnId="{24F0833B-B5DF-4E3A-B3BA-508D79AD0EDC}">
      <dgm:prSet/>
      <dgm:spPr/>
      <dgm:t>
        <a:bodyPr/>
        <a:lstStyle/>
        <a:p>
          <a:endParaRPr lang="tr-TR" sz="2800"/>
        </a:p>
      </dgm:t>
    </dgm:pt>
    <dgm:pt modelId="{3B62C609-5F45-4B60-B1A6-FFB5D85E7D68}" type="sibTrans" cxnId="{24F0833B-B5DF-4E3A-B3BA-508D79AD0EDC}">
      <dgm:prSet/>
      <dgm:spPr/>
      <dgm:t>
        <a:bodyPr/>
        <a:lstStyle/>
        <a:p>
          <a:endParaRPr lang="tr-TR" sz="2800"/>
        </a:p>
      </dgm:t>
    </dgm:pt>
    <dgm:pt modelId="{1E86142D-32EF-4AD7-8692-4B87BC977123}">
      <dgm:prSet custT="1"/>
      <dgm:spPr/>
      <dgm:t>
        <a:bodyPr/>
        <a:lstStyle/>
        <a:p>
          <a:pPr rtl="0"/>
          <a:r>
            <a:rPr lang="tr-TR" sz="1600" dirty="0" smtClean="0"/>
            <a:t>Mesajların işlenmesi için gerekli koşulların(Conditions) tanımlanmasıdır.</a:t>
          </a:r>
          <a:endParaRPr lang="tr-TR" sz="1600" dirty="0"/>
        </a:p>
      </dgm:t>
    </dgm:pt>
    <dgm:pt modelId="{61DE3273-160A-4B42-AF84-14A913B05F96}" type="parTrans" cxnId="{C4044F6A-7359-4911-A7A8-DE8B607375D3}">
      <dgm:prSet/>
      <dgm:spPr/>
      <dgm:t>
        <a:bodyPr/>
        <a:lstStyle/>
        <a:p>
          <a:endParaRPr lang="tr-TR" sz="2800"/>
        </a:p>
      </dgm:t>
    </dgm:pt>
    <dgm:pt modelId="{10BB5D36-08A6-43D3-ABFF-F0808740DFC9}" type="sibTrans" cxnId="{C4044F6A-7359-4911-A7A8-DE8B607375D3}">
      <dgm:prSet/>
      <dgm:spPr/>
      <dgm:t>
        <a:bodyPr/>
        <a:lstStyle/>
        <a:p>
          <a:endParaRPr lang="tr-TR" sz="2800"/>
        </a:p>
      </dgm:t>
    </dgm:pt>
    <dgm:pt modelId="{FB27FBDA-9789-4BA9-ABE2-0C2E988413CB}">
      <dgm:prSet custT="1"/>
      <dgm:spPr/>
      <dgm:t>
        <a:bodyPr/>
        <a:lstStyle/>
        <a:p>
          <a:pPr rtl="0"/>
          <a:r>
            <a:rPr lang="tr-TR" sz="1600" dirty="0" smtClean="0"/>
            <a:t>Mesajlaşma formatı, güvenlik(Security) gereksinimleri vb...</a:t>
          </a:r>
          <a:endParaRPr lang="tr-TR" sz="1600" dirty="0"/>
        </a:p>
      </dgm:t>
    </dgm:pt>
    <dgm:pt modelId="{8EBBB8BA-C6FA-42F1-8F12-B65320BF085C}" type="parTrans" cxnId="{2754853D-447F-4DC7-BE17-141723BC5A68}">
      <dgm:prSet/>
      <dgm:spPr/>
      <dgm:t>
        <a:bodyPr/>
        <a:lstStyle/>
        <a:p>
          <a:endParaRPr lang="tr-TR"/>
        </a:p>
      </dgm:t>
    </dgm:pt>
    <dgm:pt modelId="{6E13ABB0-414D-4177-8184-23BE7A247C9F}" type="sibTrans" cxnId="{2754853D-447F-4DC7-BE17-141723BC5A68}">
      <dgm:prSet/>
      <dgm:spPr/>
      <dgm:t>
        <a:bodyPr/>
        <a:lstStyle/>
        <a:p>
          <a:endParaRPr lang="tr-TR"/>
        </a:p>
      </dgm:t>
    </dgm:pt>
    <dgm:pt modelId="{0F3031E6-F79D-4C18-90A5-1FF54AD4AAD3}" type="pres">
      <dgm:prSet presAssocID="{FC8BB5A6-571D-4D28-A98A-46FBEF9759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B0D2524-8692-4DBA-8E0A-27611660860C}" type="pres">
      <dgm:prSet presAssocID="{82C45D94-7FA0-49EC-86D9-71C1F1E6DA8B}" presName="composite" presStyleCnt="0"/>
      <dgm:spPr/>
    </dgm:pt>
    <dgm:pt modelId="{2AA3B38B-7F54-4AC3-B589-71A1361A098A}" type="pres">
      <dgm:prSet presAssocID="{82C45D94-7FA0-49EC-86D9-71C1F1E6DA8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499291D-9A07-4A50-91EF-7395926B5EFC}" type="pres">
      <dgm:prSet presAssocID="{82C45D94-7FA0-49EC-86D9-71C1F1E6DA8B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B02434-5E25-418A-8C78-A73279F9775B}" type="pres">
      <dgm:prSet presAssocID="{45D75D7F-7B8D-47E4-B917-A23F373A5BE3}" presName="space" presStyleCnt="0"/>
      <dgm:spPr/>
    </dgm:pt>
    <dgm:pt modelId="{F2FE32F8-C82F-47C9-8B86-25F13CB89C1B}" type="pres">
      <dgm:prSet presAssocID="{40E0DDAB-0335-4ED7-AFF3-4406FC30BEF3}" presName="composite" presStyleCnt="0"/>
      <dgm:spPr/>
    </dgm:pt>
    <dgm:pt modelId="{9D98E3F9-5673-4CFD-A0C6-E32F3C1104DA}" type="pres">
      <dgm:prSet presAssocID="{40E0DDAB-0335-4ED7-AFF3-4406FC30BEF3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661D9B-D393-4ADA-A4DD-34B9D2550C1E}" type="pres">
      <dgm:prSet presAssocID="{40E0DDAB-0335-4ED7-AFF3-4406FC30BEF3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17CD1C-DB6B-494A-BFB8-C6360F1822C1}" type="pres">
      <dgm:prSet presAssocID="{F1F4B3AB-3101-441C-9D9F-F9B16A201C3A}" presName="space" presStyleCnt="0"/>
      <dgm:spPr/>
    </dgm:pt>
    <dgm:pt modelId="{0AAD1948-5B27-4454-8D2E-2FA4BC60C18D}" type="pres">
      <dgm:prSet presAssocID="{290BD282-D3D5-484A-81E3-0F8302CDE9C1}" presName="composite" presStyleCnt="0"/>
      <dgm:spPr/>
    </dgm:pt>
    <dgm:pt modelId="{2A2403B9-EA19-47EE-A4EC-320F014384F6}" type="pres">
      <dgm:prSet presAssocID="{290BD282-D3D5-484A-81E3-0F8302CDE9C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0ADE58-FA82-4898-B985-154AB339322D}" type="pres">
      <dgm:prSet presAssocID="{290BD282-D3D5-484A-81E3-0F8302CDE9C1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7B4345-5B0F-4A0C-BACD-49E113756762}" type="pres">
      <dgm:prSet presAssocID="{FCB9BC90-1BA2-48E0-ADFD-C6C946A35746}" presName="space" presStyleCnt="0"/>
      <dgm:spPr/>
    </dgm:pt>
    <dgm:pt modelId="{E7EB288D-4738-4EFA-9859-E56629A42161}" type="pres">
      <dgm:prSet presAssocID="{CBCA3E4E-BFE7-4E23-9EC1-218BBE4D8130}" presName="composite" presStyleCnt="0"/>
      <dgm:spPr/>
    </dgm:pt>
    <dgm:pt modelId="{5700E735-4B4B-49F2-B1EC-332895620A1B}" type="pres">
      <dgm:prSet presAssocID="{CBCA3E4E-BFE7-4E23-9EC1-218BBE4D8130}" presName="parTx" presStyleLbl="alignNode1" presStyleIdx="3" presStyleCnt="4" custScaleY="1050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85EB8E-3C48-4364-A712-9838FE02003C}" type="pres">
      <dgm:prSet presAssocID="{CBCA3E4E-BFE7-4E23-9EC1-218BBE4D8130}" presName="desTx" presStyleLbl="alignAccFollowNode1" presStyleIdx="3" presStyleCnt="4" custScaleY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B2F571E-7B76-4EEC-B3DD-2103875903D4}" type="presOf" srcId="{31C40B8D-C1B9-483D-836B-774031771C77}" destId="{7499291D-9A07-4A50-91EF-7395926B5EFC}" srcOrd="0" destOrd="0" presId="urn:microsoft.com/office/officeart/2005/8/layout/hList1"/>
    <dgm:cxn modelId="{F767F64F-ADAA-44BF-BBFE-48DBF77243C0}" srcId="{82C45D94-7FA0-49EC-86D9-71C1F1E6DA8B}" destId="{8625C046-4EBA-4B0E-9504-6B2CB3131919}" srcOrd="1" destOrd="0" parTransId="{B80E7E64-138C-4EFC-A778-41E904C7BB73}" sibTransId="{0840A115-5B71-47F1-8239-6F993A881458}"/>
    <dgm:cxn modelId="{5472F91D-D4D8-41A4-9A96-8D03F89238AD}" type="presOf" srcId="{FB27FBDA-9789-4BA9-ABE2-0C2E988413CB}" destId="{4885EB8E-3C48-4364-A712-9838FE02003C}" srcOrd="0" destOrd="1" presId="urn:microsoft.com/office/officeart/2005/8/layout/hList1"/>
    <dgm:cxn modelId="{90E506D2-2101-4829-B386-7FB195F9CA9B}" srcId="{40E0DDAB-0335-4ED7-AFF3-4406FC30BEF3}" destId="{45F27462-75EE-4FAC-8811-2C8DF2C6D5D2}" srcOrd="1" destOrd="0" parTransId="{02B3AD75-B85E-4AD2-81D9-DAEA951538ED}" sibTransId="{8EEB1BE6-B27F-4C18-BCED-8C55EDB0B703}"/>
    <dgm:cxn modelId="{13F0B7D1-89D9-4A8B-B99D-2C88708E9F81}" srcId="{40E0DDAB-0335-4ED7-AFF3-4406FC30BEF3}" destId="{5CDB37D4-140D-4CAD-8CFF-263AE6EA6EA1}" srcOrd="0" destOrd="0" parTransId="{346B72BB-F273-413A-A3DE-D2C36638B750}" sibTransId="{39E3302D-4FC8-47B9-BFFB-176F354B78F0}"/>
    <dgm:cxn modelId="{3AAF6B72-09DF-403C-B1A2-A2D0CCFDA2CE}" srcId="{FC8BB5A6-571D-4D28-A98A-46FBEF97596A}" destId="{290BD282-D3D5-484A-81E3-0F8302CDE9C1}" srcOrd="2" destOrd="0" parTransId="{60A1BFCE-FD12-4E06-B34C-83EA6E94AC7E}" sibTransId="{FCB9BC90-1BA2-48E0-ADFD-C6C946A35746}"/>
    <dgm:cxn modelId="{BE5CB6C0-6B1F-4014-B109-493C458FBCBD}" srcId="{290BD282-D3D5-484A-81E3-0F8302CDE9C1}" destId="{6AAF8C27-1CE5-47C8-BBBC-66788BB2B7C2}" srcOrd="1" destOrd="0" parTransId="{07DEF15E-3A84-4830-9414-0674F937C163}" sibTransId="{3CDCC3D6-D6DB-43DD-A221-62D1F599B150}"/>
    <dgm:cxn modelId="{2D47D34F-3667-43ED-A13D-E54B51346EEE}" type="presOf" srcId="{1E86142D-32EF-4AD7-8692-4B87BC977123}" destId="{4885EB8E-3C48-4364-A712-9838FE02003C}" srcOrd="0" destOrd="0" presId="urn:microsoft.com/office/officeart/2005/8/layout/hList1"/>
    <dgm:cxn modelId="{72659CE6-3A93-4E67-99B0-AF115589254F}" type="presOf" srcId="{45F27462-75EE-4FAC-8811-2C8DF2C6D5D2}" destId="{A8661D9B-D393-4ADA-A4DD-34B9D2550C1E}" srcOrd="0" destOrd="1" presId="urn:microsoft.com/office/officeart/2005/8/layout/hList1"/>
    <dgm:cxn modelId="{CFAA11F8-E1C1-4905-8378-E94985BFA24C}" srcId="{FC8BB5A6-571D-4D28-A98A-46FBEF97596A}" destId="{82C45D94-7FA0-49EC-86D9-71C1F1E6DA8B}" srcOrd="0" destOrd="0" parTransId="{DDC8880B-2D59-43F9-BCC9-4C6AA338D85E}" sibTransId="{45D75D7F-7B8D-47E4-B917-A23F373A5BE3}"/>
    <dgm:cxn modelId="{2F6E0126-54A7-4B1B-A3F9-001AD0CD121D}" type="presOf" srcId="{6AAF8C27-1CE5-47C8-BBBC-66788BB2B7C2}" destId="{4E0ADE58-FA82-4898-B985-154AB339322D}" srcOrd="0" destOrd="1" presId="urn:microsoft.com/office/officeart/2005/8/layout/hList1"/>
    <dgm:cxn modelId="{2E42A1E1-3307-424F-AD01-207BAC0F3BC4}" srcId="{40E0DDAB-0335-4ED7-AFF3-4406FC30BEF3}" destId="{C88E67B6-0644-41FF-8D14-AD6F10B8C2BC}" srcOrd="2" destOrd="0" parTransId="{2C84F91C-AF69-4A23-97DD-B62A5BD0F86A}" sibTransId="{63F886BB-E3E7-45C4-AD98-BDCA770D8DA8}"/>
    <dgm:cxn modelId="{DD22AA8A-3A3D-469B-8324-2B009E8842AE}" type="presOf" srcId="{290BD282-D3D5-484A-81E3-0F8302CDE9C1}" destId="{2A2403B9-EA19-47EE-A4EC-320F014384F6}" srcOrd="0" destOrd="0" presId="urn:microsoft.com/office/officeart/2005/8/layout/hList1"/>
    <dgm:cxn modelId="{24AE7D77-979E-444E-92A1-FCA183227E51}" srcId="{290BD282-D3D5-484A-81E3-0F8302CDE9C1}" destId="{DC82BC30-0ED2-4DDE-A9C4-648DB59EB213}" srcOrd="0" destOrd="0" parTransId="{3F2F633D-C71E-47CA-8B31-E4F554FEE5A5}" sibTransId="{B1F38EF4-4720-4F45-ABBA-25AE2DD87B16}"/>
    <dgm:cxn modelId="{087EFCFF-251D-44AB-9CE9-9F2CB5164F10}" type="presOf" srcId="{C88E67B6-0644-41FF-8D14-AD6F10B8C2BC}" destId="{A8661D9B-D393-4ADA-A4DD-34B9D2550C1E}" srcOrd="0" destOrd="2" presId="urn:microsoft.com/office/officeart/2005/8/layout/hList1"/>
    <dgm:cxn modelId="{616EC00B-BCBC-47C2-857D-52D5CF7FD9E5}" type="presOf" srcId="{82C45D94-7FA0-49EC-86D9-71C1F1E6DA8B}" destId="{2AA3B38B-7F54-4AC3-B589-71A1361A098A}" srcOrd="0" destOrd="0" presId="urn:microsoft.com/office/officeart/2005/8/layout/hList1"/>
    <dgm:cxn modelId="{2D6E8525-6772-4AB2-903E-54076AFC4832}" srcId="{82C45D94-7FA0-49EC-86D9-71C1F1E6DA8B}" destId="{31C40B8D-C1B9-483D-836B-774031771C77}" srcOrd="0" destOrd="0" parTransId="{3DE5FBCB-BD74-40EA-B005-3C9E3C31AC0F}" sibTransId="{16CBA4EC-C1AF-4CE0-ADF7-093A6FD2E1D2}"/>
    <dgm:cxn modelId="{D73DDD31-796E-40EC-9B32-9FBD58DCC30C}" type="presOf" srcId="{DC82BC30-0ED2-4DDE-A9C4-648DB59EB213}" destId="{4E0ADE58-FA82-4898-B985-154AB339322D}" srcOrd="0" destOrd="0" presId="urn:microsoft.com/office/officeart/2005/8/layout/hList1"/>
    <dgm:cxn modelId="{661FBC92-AE3B-4DB5-BBB5-FDC58A2B1DA3}" srcId="{82C45D94-7FA0-49EC-86D9-71C1F1E6DA8B}" destId="{F5DB0631-DA74-45C3-A5A4-C3E765C9EA09}" srcOrd="2" destOrd="0" parTransId="{58EE20D3-6F35-453B-B6B8-5ECC7D5AF35F}" sibTransId="{DB857848-440E-4E51-B743-67BEEC8E89C8}"/>
    <dgm:cxn modelId="{2F735B51-F268-451F-8662-FCB25F044FC8}" srcId="{FC8BB5A6-571D-4D28-A98A-46FBEF97596A}" destId="{40E0DDAB-0335-4ED7-AFF3-4406FC30BEF3}" srcOrd="1" destOrd="0" parTransId="{E5BCBE72-5C86-4535-BD7C-8C638054A81E}" sibTransId="{F1F4B3AB-3101-441C-9D9F-F9B16A201C3A}"/>
    <dgm:cxn modelId="{F8B63F78-32F1-43BA-B053-447304AF4E3D}" type="presOf" srcId="{40E0DDAB-0335-4ED7-AFF3-4406FC30BEF3}" destId="{9D98E3F9-5673-4CFD-A0C6-E32F3C1104DA}" srcOrd="0" destOrd="0" presId="urn:microsoft.com/office/officeart/2005/8/layout/hList1"/>
    <dgm:cxn modelId="{C4044F6A-7359-4911-A7A8-DE8B607375D3}" srcId="{CBCA3E4E-BFE7-4E23-9EC1-218BBE4D8130}" destId="{1E86142D-32EF-4AD7-8692-4B87BC977123}" srcOrd="0" destOrd="0" parTransId="{61DE3273-160A-4B42-AF84-14A913B05F96}" sibTransId="{10BB5D36-08A6-43D3-ABFF-F0808740DFC9}"/>
    <dgm:cxn modelId="{AF49B0F5-304C-4116-8AAD-4E187243F60E}" type="presOf" srcId="{FC8BB5A6-571D-4D28-A98A-46FBEF97596A}" destId="{0F3031E6-F79D-4C18-90A5-1FF54AD4AAD3}" srcOrd="0" destOrd="0" presId="urn:microsoft.com/office/officeart/2005/8/layout/hList1"/>
    <dgm:cxn modelId="{2754853D-447F-4DC7-BE17-141723BC5A68}" srcId="{CBCA3E4E-BFE7-4E23-9EC1-218BBE4D8130}" destId="{FB27FBDA-9789-4BA9-ABE2-0C2E988413CB}" srcOrd="1" destOrd="0" parTransId="{8EBBB8BA-C6FA-42F1-8F12-B65320BF085C}" sibTransId="{6E13ABB0-414D-4177-8184-23BE7A247C9F}"/>
    <dgm:cxn modelId="{5C878920-C608-4E91-8CA9-B75FD3C69297}" type="presOf" srcId="{F5DB0631-DA74-45C3-A5A4-C3E765C9EA09}" destId="{7499291D-9A07-4A50-91EF-7395926B5EFC}" srcOrd="0" destOrd="2" presId="urn:microsoft.com/office/officeart/2005/8/layout/hList1"/>
    <dgm:cxn modelId="{6A2CE255-3208-44F8-80FA-C468F4C141DA}" type="presOf" srcId="{CBCA3E4E-BFE7-4E23-9EC1-218BBE4D8130}" destId="{5700E735-4B4B-49F2-B1EC-332895620A1B}" srcOrd="0" destOrd="0" presId="urn:microsoft.com/office/officeart/2005/8/layout/hList1"/>
    <dgm:cxn modelId="{24F0833B-B5DF-4E3A-B3BA-508D79AD0EDC}" srcId="{FC8BB5A6-571D-4D28-A98A-46FBEF97596A}" destId="{CBCA3E4E-BFE7-4E23-9EC1-218BBE4D8130}" srcOrd="3" destOrd="0" parTransId="{173DCDB3-9885-4701-A7EC-28B288B4618F}" sibTransId="{3B62C609-5F45-4B60-B1A6-FFB5D85E7D68}"/>
    <dgm:cxn modelId="{F8A74473-59B5-4E46-9FA4-2C4615D6553F}" type="presOf" srcId="{8625C046-4EBA-4B0E-9504-6B2CB3131919}" destId="{7499291D-9A07-4A50-91EF-7395926B5EFC}" srcOrd="0" destOrd="1" presId="urn:microsoft.com/office/officeart/2005/8/layout/hList1"/>
    <dgm:cxn modelId="{C3151A40-EB4E-460D-A64F-C5E6CF8D6900}" type="presOf" srcId="{5CDB37D4-140D-4CAD-8CFF-263AE6EA6EA1}" destId="{A8661D9B-D393-4ADA-A4DD-34B9D2550C1E}" srcOrd="0" destOrd="0" presId="urn:microsoft.com/office/officeart/2005/8/layout/hList1"/>
    <dgm:cxn modelId="{2B0BF043-7FBA-40A3-9CA3-AABC13A56DC3}" type="presParOf" srcId="{0F3031E6-F79D-4C18-90A5-1FF54AD4AAD3}" destId="{2B0D2524-8692-4DBA-8E0A-27611660860C}" srcOrd="0" destOrd="0" presId="urn:microsoft.com/office/officeart/2005/8/layout/hList1"/>
    <dgm:cxn modelId="{60619873-A08E-4367-8F2D-52C86916E21A}" type="presParOf" srcId="{2B0D2524-8692-4DBA-8E0A-27611660860C}" destId="{2AA3B38B-7F54-4AC3-B589-71A1361A098A}" srcOrd="0" destOrd="0" presId="urn:microsoft.com/office/officeart/2005/8/layout/hList1"/>
    <dgm:cxn modelId="{F1005CE5-0C41-43D4-8FCA-21B88F903BEC}" type="presParOf" srcId="{2B0D2524-8692-4DBA-8E0A-27611660860C}" destId="{7499291D-9A07-4A50-91EF-7395926B5EFC}" srcOrd="1" destOrd="0" presId="urn:microsoft.com/office/officeart/2005/8/layout/hList1"/>
    <dgm:cxn modelId="{BC24A93D-D446-4AD4-8DB8-86BB36DC1013}" type="presParOf" srcId="{0F3031E6-F79D-4C18-90A5-1FF54AD4AAD3}" destId="{9FB02434-5E25-418A-8C78-A73279F9775B}" srcOrd="1" destOrd="0" presId="urn:microsoft.com/office/officeart/2005/8/layout/hList1"/>
    <dgm:cxn modelId="{258CF1B0-8B4F-411D-885B-076962102A15}" type="presParOf" srcId="{0F3031E6-F79D-4C18-90A5-1FF54AD4AAD3}" destId="{F2FE32F8-C82F-47C9-8B86-25F13CB89C1B}" srcOrd="2" destOrd="0" presId="urn:microsoft.com/office/officeart/2005/8/layout/hList1"/>
    <dgm:cxn modelId="{00D54FE9-6390-4B85-9BCC-0B20681FE841}" type="presParOf" srcId="{F2FE32F8-C82F-47C9-8B86-25F13CB89C1B}" destId="{9D98E3F9-5673-4CFD-A0C6-E32F3C1104DA}" srcOrd="0" destOrd="0" presId="urn:microsoft.com/office/officeart/2005/8/layout/hList1"/>
    <dgm:cxn modelId="{54212FD2-31F0-4E4A-A0F4-9C9587E043E5}" type="presParOf" srcId="{F2FE32F8-C82F-47C9-8B86-25F13CB89C1B}" destId="{A8661D9B-D393-4ADA-A4DD-34B9D2550C1E}" srcOrd="1" destOrd="0" presId="urn:microsoft.com/office/officeart/2005/8/layout/hList1"/>
    <dgm:cxn modelId="{C0825414-3307-4037-AC20-F8D2FE809D3C}" type="presParOf" srcId="{0F3031E6-F79D-4C18-90A5-1FF54AD4AAD3}" destId="{4917CD1C-DB6B-494A-BFB8-C6360F1822C1}" srcOrd="3" destOrd="0" presId="urn:microsoft.com/office/officeart/2005/8/layout/hList1"/>
    <dgm:cxn modelId="{81814B69-BEA7-4600-B5DE-23E7BAB29FF2}" type="presParOf" srcId="{0F3031E6-F79D-4C18-90A5-1FF54AD4AAD3}" destId="{0AAD1948-5B27-4454-8D2E-2FA4BC60C18D}" srcOrd="4" destOrd="0" presId="urn:microsoft.com/office/officeart/2005/8/layout/hList1"/>
    <dgm:cxn modelId="{F1F4EBB1-279C-4556-893D-17F482F871E5}" type="presParOf" srcId="{0AAD1948-5B27-4454-8D2E-2FA4BC60C18D}" destId="{2A2403B9-EA19-47EE-A4EC-320F014384F6}" srcOrd="0" destOrd="0" presId="urn:microsoft.com/office/officeart/2005/8/layout/hList1"/>
    <dgm:cxn modelId="{D43952CF-DC2E-4F5F-8012-BBF118FFCC0C}" type="presParOf" srcId="{0AAD1948-5B27-4454-8D2E-2FA4BC60C18D}" destId="{4E0ADE58-FA82-4898-B985-154AB339322D}" srcOrd="1" destOrd="0" presId="urn:microsoft.com/office/officeart/2005/8/layout/hList1"/>
    <dgm:cxn modelId="{686B90A2-036E-4727-AE6D-BCF1DF00785B}" type="presParOf" srcId="{0F3031E6-F79D-4C18-90A5-1FF54AD4AAD3}" destId="{587B4345-5B0F-4A0C-BACD-49E113756762}" srcOrd="5" destOrd="0" presId="urn:microsoft.com/office/officeart/2005/8/layout/hList1"/>
    <dgm:cxn modelId="{62FA44F2-3C38-470A-82E7-A4B19B35E589}" type="presParOf" srcId="{0F3031E6-F79D-4C18-90A5-1FF54AD4AAD3}" destId="{E7EB288D-4738-4EFA-9859-E56629A42161}" srcOrd="6" destOrd="0" presId="urn:microsoft.com/office/officeart/2005/8/layout/hList1"/>
    <dgm:cxn modelId="{CF24AD4A-E68F-4B96-8063-B8427C762660}" type="presParOf" srcId="{E7EB288D-4738-4EFA-9859-E56629A42161}" destId="{5700E735-4B4B-49F2-B1EC-332895620A1B}" srcOrd="0" destOrd="0" presId="urn:microsoft.com/office/officeart/2005/8/layout/hList1"/>
    <dgm:cxn modelId="{84F2951F-08F6-4B6F-9FC6-3F2704CEEEDC}" type="presParOf" srcId="{E7EB288D-4738-4EFA-9859-E56629A42161}" destId="{4885EB8E-3C48-4364-A712-9838FE02003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159265-87B8-4BBF-8800-73591724D6FA}">
      <dsp:nvSpPr>
        <dsp:cNvPr id="0" name=""/>
        <dsp:cNvSpPr/>
      </dsp:nvSpPr>
      <dsp:spPr>
        <a:xfrm>
          <a:off x="2557375" y="159"/>
          <a:ext cx="2877048" cy="4828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Fiyatlar</a:t>
          </a:r>
          <a:endParaRPr lang="tr-TR" sz="2400" kern="1200"/>
        </a:p>
      </dsp:txBody>
      <dsp:txXfrm>
        <a:off x="2580948" y="23732"/>
        <a:ext cx="2829902" cy="435743"/>
      </dsp:txXfrm>
    </dsp:sp>
    <dsp:sp modelId="{C42A40C9-0B69-472B-82FB-F814EAB0E926}">
      <dsp:nvSpPr>
        <dsp:cNvPr id="0" name=""/>
        <dsp:cNvSpPr/>
      </dsp:nvSpPr>
      <dsp:spPr>
        <a:xfrm>
          <a:off x="2557375" y="507194"/>
          <a:ext cx="2877048" cy="4828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Vergi oranları</a:t>
          </a:r>
          <a:endParaRPr lang="tr-TR" sz="2400" kern="1200"/>
        </a:p>
      </dsp:txBody>
      <dsp:txXfrm>
        <a:off x="2580948" y="530767"/>
        <a:ext cx="2829902" cy="435743"/>
      </dsp:txXfrm>
    </dsp:sp>
    <dsp:sp modelId="{A66B1F7F-4422-4B85-8E6D-EE65C6C076E7}">
      <dsp:nvSpPr>
        <dsp:cNvPr id="0" name=""/>
        <dsp:cNvSpPr/>
      </dsp:nvSpPr>
      <dsp:spPr>
        <a:xfrm>
          <a:off x="2557375" y="1014228"/>
          <a:ext cx="2877048" cy="48288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Kataloglar</a:t>
          </a:r>
          <a:endParaRPr lang="tr-TR" sz="2400" kern="1200"/>
        </a:p>
      </dsp:txBody>
      <dsp:txXfrm>
        <a:off x="2580948" y="1037801"/>
        <a:ext cx="2829902" cy="435743"/>
      </dsp:txXfrm>
    </dsp:sp>
    <dsp:sp modelId="{162E442E-154F-499A-8C22-C6C7C086F054}">
      <dsp:nvSpPr>
        <dsp:cNvPr id="0" name=""/>
        <dsp:cNvSpPr/>
      </dsp:nvSpPr>
      <dsp:spPr>
        <a:xfrm>
          <a:off x="2557375" y="1521262"/>
          <a:ext cx="2877048" cy="48288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Yeni ürünler</a:t>
          </a:r>
          <a:endParaRPr lang="tr-TR" sz="2400" kern="1200"/>
        </a:p>
      </dsp:txBody>
      <dsp:txXfrm>
        <a:off x="2580948" y="1544835"/>
        <a:ext cx="2829902" cy="435743"/>
      </dsp:txXfrm>
    </dsp:sp>
    <dsp:sp modelId="{6473044C-F79B-4268-A95D-DA5E8B50E7C7}">
      <dsp:nvSpPr>
        <dsp:cNvPr id="0" name=""/>
        <dsp:cNvSpPr/>
      </dsp:nvSpPr>
      <dsp:spPr>
        <a:xfrm>
          <a:off x="2557375" y="2028296"/>
          <a:ext cx="2877048" cy="4828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Yeni pazarlama kampanyaları</a:t>
          </a:r>
          <a:endParaRPr lang="tr-TR" sz="2400" kern="1200"/>
        </a:p>
      </dsp:txBody>
      <dsp:txXfrm>
        <a:off x="2580948" y="2051869"/>
        <a:ext cx="2829902" cy="435743"/>
      </dsp:txXfrm>
    </dsp:sp>
    <dsp:sp modelId="{9A340176-56C8-4C21-8C2F-F9F2DE8001B1}">
      <dsp:nvSpPr>
        <dsp:cNvPr id="0" name=""/>
        <dsp:cNvSpPr/>
      </dsp:nvSpPr>
      <dsp:spPr>
        <a:xfrm>
          <a:off x="2557375" y="2535330"/>
          <a:ext cx="2877048" cy="4828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Yeni iş alanları</a:t>
          </a:r>
          <a:endParaRPr lang="tr-TR" sz="2400" kern="1200"/>
        </a:p>
      </dsp:txBody>
      <dsp:txXfrm>
        <a:off x="2580948" y="2558903"/>
        <a:ext cx="2829902" cy="435743"/>
      </dsp:txXfrm>
    </dsp:sp>
    <dsp:sp modelId="{7870B650-507E-4259-8E3B-FAF4E683908A}">
      <dsp:nvSpPr>
        <dsp:cNvPr id="0" name=""/>
        <dsp:cNvSpPr/>
      </dsp:nvSpPr>
      <dsp:spPr>
        <a:xfrm>
          <a:off x="2557375" y="3042364"/>
          <a:ext cx="2877048" cy="4828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Yeni müşteri alanları</a:t>
          </a:r>
          <a:endParaRPr lang="tr-TR" sz="2400" kern="1200" dirty="0"/>
        </a:p>
      </dsp:txBody>
      <dsp:txXfrm>
        <a:off x="2580948" y="3065937"/>
        <a:ext cx="2829902" cy="435743"/>
      </dsp:txXfrm>
    </dsp:sp>
    <dsp:sp modelId="{E6F86C13-16A3-4367-8B76-E07DF65E6A4A}">
      <dsp:nvSpPr>
        <dsp:cNvPr id="0" name=""/>
        <dsp:cNvSpPr/>
      </dsp:nvSpPr>
      <dsp:spPr>
        <a:xfrm>
          <a:off x="2557375" y="3549398"/>
          <a:ext cx="2877048" cy="48288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Ve dahası</a:t>
          </a:r>
          <a:endParaRPr lang="tr-TR" sz="2400" kern="1200" dirty="0"/>
        </a:p>
      </dsp:txBody>
      <dsp:txXfrm>
        <a:off x="2580948" y="3572971"/>
        <a:ext cx="2829902" cy="4357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A3B38B-7F54-4AC3-B589-71A1361A098A}">
      <dsp:nvSpPr>
        <dsp:cNvPr id="0" name=""/>
        <dsp:cNvSpPr/>
      </dsp:nvSpPr>
      <dsp:spPr>
        <a:xfrm>
          <a:off x="11042" y="453223"/>
          <a:ext cx="2007680" cy="803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0" kern="1200" smtClean="0"/>
            <a:t>Explicit Boundaries (Belirgin Sınırlar)</a:t>
          </a:r>
          <a:endParaRPr lang="tr-TR" sz="2000" b="0" kern="1200"/>
        </a:p>
      </dsp:txBody>
      <dsp:txXfrm>
        <a:off x="11042" y="453223"/>
        <a:ext cx="2007680" cy="803857"/>
      </dsp:txXfrm>
    </dsp:sp>
    <dsp:sp modelId="{7499291D-9A07-4A50-91EF-7395926B5EFC}">
      <dsp:nvSpPr>
        <dsp:cNvPr id="0" name=""/>
        <dsp:cNvSpPr/>
      </dsp:nvSpPr>
      <dsp:spPr>
        <a:xfrm>
          <a:off x="11042" y="1257080"/>
          <a:ext cx="2007680" cy="28548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smtClean="0"/>
            <a:t>Bir Process veya bellek alanında çalışan servisler, istemcilerden tamamen ayrıştırılmıştır.</a:t>
          </a:r>
          <a:endParaRPr lang="tr-TR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Sınırlar, istemcilerin ulaşabileceği adres(Address) ve sözleşmeler (Contract) ile tanımlanır.</a:t>
          </a:r>
          <a:endParaRPr lang="tr-T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Sözleşme veya adres olmadan bir servisin içerdiği iş mantığını çalıştırmak mümkün değildir.</a:t>
          </a:r>
          <a:endParaRPr lang="tr-TR" sz="1600" kern="1200" dirty="0"/>
        </a:p>
      </dsp:txBody>
      <dsp:txXfrm>
        <a:off x="11042" y="1257080"/>
        <a:ext cx="2007680" cy="2854800"/>
      </dsp:txXfrm>
    </dsp:sp>
    <dsp:sp modelId="{9D98E3F9-5673-4CFD-A0C6-E32F3C1104DA}">
      <dsp:nvSpPr>
        <dsp:cNvPr id="0" name=""/>
        <dsp:cNvSpPr/>
      </dsp:nvSpPr>
      <dsp:spPr>
        <a:xfrm>
          <a:off x="2299798" y="453223"/>
          <a:ext cx="2007680" cy="803857"/>
        </a:xfrm>
        <a:prstGeom prst="rect">
          <a:avLst/>
        </a:prstGeom>
        <a:solidFill>
          <a:schemeClr val="accent4">
            <a:hueOff val="2494993"/>
            <a:satOff val="-13796"/>
            <a:lumOff val="-1176"/>
            <a:alphaOff val="0"/>
          </a:schemeClr>
        </a:solidFill>
        <a:ln w="19050" cap="flat" cmpd="sng" algn="ctr">
          <a:solidFill>
            <a:schemeClr val="accent4">
              <a:hueOff val="2494993"/>
              <a:satOff val="-1379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0" i="0" kern="1200" smtClean="0"/>
            <a:t>Autonomous (Özerk)</a:t>
          </a:r>
          <a:endParaRPr lang="tr-TR" sz="2000" b="0" i="0" kern="1200"/>
        </a:p>
      </dsp:txBody>
      <dsp:txXfrm>
        <a:off x="2299798" y="453223"/>
        <a:ext cx="2007680" cy="803857"/>
      </dsp:txXfrm>
    </dsp:sp>
    <dsp:sp modelId="{A8661D9B-D393-4ADA-A4DD-34B9D2550C1E}">
      <dsp:nvSpPr>
        <dsp:cNvPr id="0" name=""/>
        <dsp:cNvSpPr/>
      </dsp:nvSpPr>
      <dsp:spPr>
        <a:xfrm>
          <a:off x="2299798" y="1257080"/>
          <a:ext cx="2007680" cy="2854800"/>
        </a:xfrm>
        <a:prstGeom prst="rect">
          <a:avLst/>
        </a:prstGeom>
        <a:solidFill>
          <a:schemeClr val="accent4">
            <a:tint val="40000"/>
            <a:alpha val="90000"/>
            <a:hueOff val="2567251"/>
            <a:satOff val="-12173"/>
            <a:lumOff val="-653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2567251"/>
              <a:satOff val="-12173"/>
              <a:lumOff val="-6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Bir servis diğer bir servisin davranışlarına(Behaviors) bağımlı değildir.</a:t>
          </a:r>
          <a:endParaRPr lang="tr-T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Bir servis diğer bir servisden bağımsız olarak dağıtılabilir, kurulabilir, çalıştırılabilir.</a:t>
          </a:r>
          <a:endParaRPr lang="tr-T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Loosely Coupled</a:t>
          </a:r>
          <a:endParaRPr lang="tr-TR" sz="1600" kern="1200" dirty="0"/>
        </a:p>
      </dsp:txBody>
      <dsp:txXfrm>
        <a:off x="2299798" y="1257080"/>
        <a:ext cx="2007680" cy="2854800"/>
      </dsp:txXfrm>
    </dsp:sp>
    <dsp:sp modelId="{2A2403B9-EA19-47EE-A4EC-320F014384F6}">
      <dsp:nvSpPr>
        <dsp:cNvPr id="0" name=""/>
        <dsp:cNvSpPr/>
      </dsp:nvSpPr>
      <dsp:spPr>
        <a:xfrm>
          <a:off x="4588554" y="453223"/>
          <a:ext cx="2007680" cy="803857"/>
        </a:xfrm>
        <a:prstGeom prst="rect">
          <a:avLst/>
        </a:prstGeom>
        <a:solidFill>
          <a:schemeClr val="accent4">
            <a:hueOff val="4989986"/>
            <a:satOff val="-27591"/>
            <a:lumOff val="-2353"/>
            <a:alphaOff val="0"/>
          </a:schemeClr>
        </a:solidFill>
        <a:ln w="19050" cap="flat" cmpd="sng" algn="ctr">
          <a:solidFill>
            <a:schemeClr val="accent4">
              <a:hueOff val="4989986"/>
              <a:satOff val="-27591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/>
            <a:t>Class yerine Schema ve Contract Paylaşımı</a:t>
          </a:r>
          <a:endParaRPr lang="tr-TR" sz="1800" b="0" kern="1200" dirty="0"/>
        </a:p>
      </dsp:txBody>
      <dsp:txXfrm>
        <a:off x="4588554" y="453223"/>
        <a:ext cx="2007680" cy="803857"/>
      </dsp:txXfrm>
    </dsp:sp>
    <dsp:sp modelId="{4E0ADE58-FA82-4898-B985-154AB339322D}">
      <dsp:nvSpPr>
        <dsp:cNvPr id="0" name=""/>
        <dsp:cNvSpPr/>
      </dsp:nvSpPr>
      <dsp:spPr>
        <a:xfrm>
          <a:off x="4588554" y="1257080"/>
          <a:ext cx="2007680" cy="2854800"/>
        </a:xfrm>
        <a:prstGeom prst="rect">
          <a:avLst/>
        </a:prstGeom>
        <a:solidFill>
          <a:schemeClr val="accent4">
            <a:tint val="40000"/>
            <a:alpha val="90000"/>
            <a:hueOff val="5134502"/>
            <a:satOff val="-24345"/>
            <a:lumOff val="-1306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5134502"/>
              <a:satOff val="-24345"/>
              <a:lumOff val="-13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Servisler istemciler için Black-Box’ tır. </a:t>
          </a:r>
          <a:endParaRPr lang="tr-T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Servis içerisindeki iş mantıklarının tutulduğu sınıflar, istemciler ile paylaşılmazlar.</a:t>
          </a:r>
          <a:endParaRPr lang="tr-TR" sz="1600" kern="1200" dirty="0"/>
        </a:p>
      </dsp:txBody>
      <dsp:txXfrm>
        <a:off x="4588554" y="1257080"/>
        <a:ext cx="2007680" cy="2854800"/>
      </dsp:txXfrm>
    </dsp:sp>
    <dsp:sp modelId="{5700E735-4B4B-49F2-B1EC-332895620A1B}">
      <dsp:nvSpPr>
        <dsp:cNvPr id="0" name=""/>
        <dsp:cNvSpPr/>
      </dsp:nvSpPr>
      <dsp:spPr>
        <a:xfrm>
          <a:off x="6877310" y="443169"/>
          <a:ext cx="2009643" cy="844074"/>
        </a:xfrm>
        <a:prstGeom prst="rect">
          <a:avLst/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19050" cap="flat" cmpd="sng" algn="ctr">
          <a:solidFill>
            <a:schemeClr val="accent4">
              <a:hueOff val="7484979"/>
              <a:satOff val="-41387"/>
              <a:lumOff val="-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/>
            <a:t>Policy Based Compatibility(İlke Temelli Uyumluluk)</a:t>
          </a:r>
          <a:endParaRPr lang="tr-TR" sz="1800" b="0" kern="1200" dirty="0"/>
        </a:p>
      </dsp:txBody>
      <dsp:txXfrm>
        <a:off x="6877310" y="443169"/>
        <a:ext cx="2009643" cy="844074"/>
      </dsp:txXfrm>
    </dsp:sp>
    <dsp:sp modelId="{4885EB8E-3C48-4364-A712-9838FE02003C}">
      <dsp:nvSpPr>
        <dsp:cNvPr id="0" name=""/>
        <dsp:cNvSpPr/>
      </dsp:nvSpPr>
      <dsp:spPr>
        <a:xfrm>
          <a:off x="6877310" y="1267134"/>
          <a:ext cx="2009643" cy="2854800"/>
        </a:xfrm>
        <a:prstGeom prst="rect">
          <a:avLst/>
        </a:prstGeom>
        <a:solidFill>
          <a:schemeClr val="accent4">
            <a:tint val="40000"/>
            <a:alpha val="90000"/>
            <a:hueOff val="7701753"/>
            <a:satOff val="-36518"/>
            <a:lumOff val="-1959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7701753"/>
              <a:satOff val="-36518"/>
              <a:lumOff val="-19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Mesajların işlenmesi için gerekli koşulların(Conditions) tanımlanmasıdır.</a:t>
          </a:r>
          <a:endParaRPr lang="tr-T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Mesajlaşma formatı, güvenlik(Security) gereksinimleri vb...</a:t>
          </a:r>
          <a:endParaRPr lang="tr-TR" sz="1600" kern="1200" dirty="0"/>
        </a:p>
      </dsp:txBody>
      <dsp:txXfrm>
        <a:off x="6877310" y="1267134"/>
        <a:ext cx="2009643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1E1FE-96D6-4EAE-9F4D-7B326F4BED84}" type="datetimeFigureOut">
              <a:rPr lang="tr-TR" smtClean="0"/>
              <a:t>09.11.2010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7B37E-8413-4600-BB39-5433DF3D0B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07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BBC0D-357F-4475-88C4-2A1E3928C842}" type="datetimeFigureOut">
              <a:rPr lang="tr-TR" smtClean="0"/>
              <a:t>09.11.2010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76FFF-7E69-4068-9B02-B2C35C110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29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Şema ile servis operasyonları tanımlanır. Bu tanımlamada fonksiyon adları, parametre ve dönüş tipleri yer alır.</a:t>
            </a:r>
          </a:p>
          <a:p>
            <a:r>
              <a:rPr lang="tr-TR" dirty="0" smtClean="0"/>
              <a:t>Sözleşme</a:t>
            </a:r>
            <a:r>
              <a:rPr lang="tr-TR" baseline="0" dirty="0" smtClean="0"/>
              <a:t>, servisin metadata’ sının dışarıya olan sunumudur.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76FFF-7E69-4068-9B02-B2C35C1107D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356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Servisler</a:t>
            </a:r>
            <a:r>
              <a:rPr lang="tr-TR" baseline="0" dirty="0" smtClean="0"/>
              <a:t> kanalı kullanan metodlar içerir. Bu metodlara istemciden mesajlar gelebilir ve istemciler mesajlar gönderilebilir.</a:t>
            </a:r>
          </a:p>
          <a:p>
            <a:r>
              <a:rPr lang="tr-TR" baseline="0" dirty="0" smtClean="0"/>
              <a:t>Channel, aslında schema, policy ve contract’ ın bir birleşimidir.</a:t>
            </a:r>
          </a:p>
          <a:p>
            <a:r>
              <a:rPr lang="tr-TR" baseline="0" dirty="0" smtClean="0"/>
              <a:t>Protocol, tüketicilerin servis ile nasıl ve hangi yolla iletişime geçebileceğini belirtir.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76FFF-7E69-4068-9B02-B2C35C1107D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076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C5C18-623D-4939-AB2B-48590B1E461D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09FCCFD-03BA-4778-8517-68AD03A2BF06}" type="datetime1">
              <a:rPr lang="tr-TR" smtClean="0"/>
              <a:t>09.11.2010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WCF 4.0 ile Servie Yaklaşımı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0E6F-B240-4F75-86DA-169C91CB831E}" type="datetime1">
              <a:rPr lang="tr-TR" smtClean="0"/>
              <a:t>09.11.2010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F6B6085-DD9E-4C4E-8F71-0C8BF9A28FAE}" type="datetime1">
              <a:rPr lang="tr-TR" smtClean="0"/>
              <a:t>09.11.2010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23850"/>
            <a:ext cx="8382000" cy="6663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1000" y="1447799"/>
            <a:ext cx="8382000" cy="19735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96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CB00-5D7A-49FF-AAB1-68786AD32947}" type="datetime1">
              <a:rPr lang="tr-TR" smtClean="0"/>
              <a:t>09.11.2010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5" name="Picture 2" descr="Mvp 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83300" y="6261100"/>
            <a:ext cx="2667000" cy="365125"/>
          </a:xfrm>
        </p:spPr>
        <p:txBody>
          <a:bodyPr/>
          <a:lstStyle/>
          <a:p>
            <a:fld id="{9796718D-724B-4359-9FB6-29824D3C9605}" type="datetime1">
              <a:rPr lang="tr-TR" smtClean="0"/>
              <a:t>09.11.2010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nn-NO" dirty="0" smtClean="0"/>
              <a:t>WCF </a:t>
            </a:r>
            <a:r>
              <a:rPr lang="tr-TR" dirty="0" smtClean="0"/>
              <a:t>Öğreniyorum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6221794"/>
            <a:ext cx="608090" cy="4316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2429" y="6245942"/>
            <a:ext cx="563827" cy="383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C835EB-1B13-4445-92D6-5F8A10BC0953}" type="datetime1">
              <a:rPr lang="tr-TR" smtClean="0"/>
              <a:t>09.11.2010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6CF65CD-B69F-4BF4-84EB-4D57A13FE924}" type="datetime1">
              <a:rPr lang="tr-TR" smtClean="0"/>
              <a:t>09.11.2010</a:t>
            </a:fld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9BE-2016-4003-9FA9-78E36BBABC24}" type="datetime1">
              <a:rPr lang="tr-TR" smtClean="0"/>
              <a:t>09.11.2010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AEA-0D27-4350-AEA7-EE082E352098}" type="datetime1">
              <a:rPr lang="tr-TR" smtClean="0"/>
              <a:t>09.11.2010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0483-F9C2-408E-8142-1FD5AEC71A9C}" type="datetime1">
              <a:rPr lang="tr-TR" smtClean="0"/>
              <a:t>09.11.2010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06CB59-A331-40F3-9DEB-DF5B47A5652F}" type="datetime1">
              <a:rPr lang="tr-TR" smtClean="0"/>
              <a:t>09.11.2010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AC6C8A-DF98-48BF-97A6-5AD2F9F73054}" type="datetime1">
              <a:rPr lang="tr-TR" smtClean="0"/>
              <a:t>09.11.2010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1" name="Picture 2" descr="Mvp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sxc.hu/browse.phtml?f=download&amp;id=88377&amp;redirect=photo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eg"/><Relationship Id="rId4" Type="http://schemas.openxmlformats.org/officeDocument/2006/relationships/hyperlink" Target="http://www.sxc.hu/browse.phtml?f=download&amp;id=1027544&amp;redirect=phot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Mv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107810"/>
            <a:ext cx="1428750" cy="58102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504" y="613132"/>
            <a:ext cx="5043304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WCF Öğreniyorum</a:t>
            </a:r>
          </a:p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Ders 0 - Temeller</a:t>
            </a:r>
            <a:endParaRPr lang="tr-TR" sz="36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Burak Selim ŞENYURT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MVP(Connected System Developer)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INETA Speaker</a:t>
            </a:r>
          </a:p>
          <a:p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www.buraksenyurt.com</a:t>
            </a:r>
            <a:endParaRPr lang="tr-TR" sz="2400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selim@bsenyurt.com</a:t>
            </a:r>
            <a:endParaRPr lang="tr-TR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http://twitter.com/bsenyurt</a:t>
            </a: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</a:t>
            </a: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friendfeed.com/burakselimsenyurt</a:t>
            </a:r>
            <a:b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://www.formspring.me/BurakSenyurt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87976"/>
            <a:ext cx="2592288" cy="3123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6005946"/>
            <a:ext cx="1106872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0224" y="6088700"/>
            <a:ext cx="1026304" cy="6978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736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5744142" y="3140968"/>
            <a:ext cx="1944216" cy="3024336"/>
            <a:chOff x="5744142" y="3140968"/>
            <a:chExt cx="1944216" cy="3024336"/>
          </a:xfrm>
        </p:grpSpPr>
        <p:sp>
          <p:nvSpPr>
            <p:cNvPr id="21" name="Rounded Rectangle 20"/>
            <p:cNvSpPr/>
            <p:nvPr/>
          </p:nvSpPr>
          <p:spPr>
            <a:xfrm>
              <a:off x="5744142" y="4365104"/>
              <a:ext cx="1944216" cy="1800200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tr-TR" dirty="0" smtClean="0"/>
                <a:t>Channel Stack</a:t>
              </a:r>
              <a:endParaRPr lang="tr-TR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027658" y="3629526"/>
              <a:ext cx="1368152" cy="36004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Message</a:t>
              </a:r>
              <a:endParaRPr lang="tr-TR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924162" y="4812650"/>
              <a:ext cx="1584176" cy="36004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Protocol</a:t>
              </a:r>
              <a:endParaRPr lang="tr-TR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924162" y="5223718"/>
              <a:ext cx="1584176" cy="36004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Encoder</a:t>
              </a:r>
              <a:endParaRPr lang="tr-TR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Arrow Connector 27"/>
            <p:cNvCxnSpPr>
              <a:stCxn id="13" idx="0"/>
              <a:endCxn id="20" idx="2"/>
            </p:cNvCxnSpPr>
            <p:nvPr/>
          </p:nvCxnSpPr>
          <p:spPr>
            <a:xfrm flipV="1">
              <a:off x="6711734" y="3140968"/>
              <a:ext cx="4516" cy="488558"/>
            </a:xfrm>
            <a:prstGeom prst="straightConnector1">
              <a:avLst/>
            </a:prstGeom>
            <a:ln w="57150"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1" idx="0"/>
              <a:endCxn id="13" idx="2"/>
            </p:cNvCxnSpPr>
            <p:nvPr/>
          </p:nvCxnSpPr>
          <p:spPr>
            <a:xfrm flipH="1" flipV="1">
              <a:off x="6711734" y="3989566"/>
              <a:ext cx="4516" cy="375538"/>
            </a:xfrm>
            <a:prstGeom prst="straightConnector1">
              <a:avLst/>
            </a:prstGeom>
            <a:ln w="57150"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WCF Çalışma Zamanı</a:t>
            </a:r>
            <a:endParaRPr lang="tr-TR" dirty="0"/>
          </a:p>
        </p:txBody>
      </p:sp>
      <p:grpSp>
        <p:nvGrpSpPr>
          <p:cNvPr id="5" name="Group 4"/>
          <p:cNvGrpSpPr/>
          <p:nvPr/>
        </p:nvGrpSpPr>
        <p:grpSpPr>
          <a:xfrm>
            <a:off x="1084620" y="1556792"/>
            <a:ext cx="1944216" cy="1584176"/>
            <a:chOff x="1084620" y="1556792"/>
            <a:chExt cx="1944216" cy="1584176"/>
          </a:xfrm>
        </p:grpSpPr>
        <p:sp>
          <p:nvSpPr>
            <p:cNvPr id="19" name="Rounded Rectangle 18"/>
            <p:cNvSpPr/>
            <p:nvPr/>
          </p:nvSpPr>
          <p:spPr>
            <a:xfrm>
              <a:off x="1084620" y="1556792"/>
              <a:ext cx="1944216" cy="158417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tr-TR" dirty="0" smtClean="0"/>
                <a:t>Client</a:t>
              </a:r>
              <a:endParaRPr lang="tr-TR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259632" y="2084851"/>
              <a:ext cx="1584176" cy="33003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Code/Objects</a:t>
              </a:r>
              <a:endParaRPr lang="tr-TR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59632" y="2564904"/>
              <a:ext cx="1584176" cy="36004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Proxy</a:t>
              </a:r>
              <a:endParaRPr lang="tr-TR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84620" y="3140968"/>
            <a:ext cx="1944216" cy="3024336"/>
            <a:chOff x="1084620" y="3140968"/>
            <a:chExt cx="1944216" cy="3024336"/>
          </a:xfrm>
        </p:grpSpPr>
        <p:sp>
          <p:nvSpPr>
            <p:cNvPr id="22" name="Rounded Rectangle 21"/>
            <p:cNvSpPr/>
            <p:nvPr/>
          </p:nvSpPr>
          <p:spPr>
            <a:xfrm>
              <a:off x="1084620" y="4365104"/>
              <a:ext cx="1944216" cy="1800200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tr-TR" dirty="0" smtClean="0"/>
                <a:t>Channel Stack</a:t>
              </a:r>
              <a:endParaRPr lang="tr-TR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62636" y="3629526"/>
              <a:ext cx="1368152" cy="36004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Message</a:t>
              </a:r>
              <a:endParaRPr lang="tr-TR" dirty="0"/>
            </a:p>
          </p:txBody>
        </p:sp>
        <p:cxnSp>
          <p:nvCxnSpPr>
            <p:cNvPr id="24" name="Straight Arrow Connector 23"/>
            <p:cNvCxnSpPr>
              <a:stCxn id="19" idx="2"/>
              <a:endCxn id="8" idx="0"/>
            </p:cNvCxnSpPr>
            <p:nvPr/>
          </p:nvCxnSpPr>
          <p:spPr>
            <a:xfrm flipH="1">
              <a:off x="2046712" y="3140968"/>
              <a:ext cx="10016" cy="488558"/>
            </a:xfrm>
            <a:prstGeom prst="straightConnector1">
              <a:avLst/>
            </a:prstGeom>
            <a:ln w="57150"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2"/>
              <a:endCxn id="22" idx="0"/>
            </p:cNvCxnSpPr>
            <p:nvPr/>
          </p:nvCxnSpPr>
          <p:spPr>
            <a:xfrm>
              <a:off x="2046712" y="3989566"/>
              <a:ext cx="10016" cy="375538"/>
            </a:xfrm>
            <a:prstGeom prst="straightConnector1">
              <a:avLst/>
            </a:prstGeom>
            <a:ln w="57150"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1243642" y="4812650"/>
              <a:ext cx="1584176" cy="36004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Protocol</a:t>
              </a:r>
              <a:endParaRPr lang="tr-TR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243642" y="5223718"/>
              <a:ext cx="1584176" cy="36004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>
                  <a:solidFill>
                    <a:schemeClr val="tx1"/>
                  </a:solidFill>
                </a:rPr>
                <a:t>Encoder</a:t>
              </a:r>
              <a:endParaRPr lang="tr-T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744142" y="1556792"/>
            <a:ext cx="1944216" cy="1584176"/>
            <a:chOff x="5744142" y="1556792"/>
            <a:chExt cx="1944216" cy="1584176"/>
          </a:xfrm>
        </p:grpSpPr>
        <p:grpSp>
          <p:nvGrpSpPr>
            <p:cNvPr id="35" name="Group 34"/>
            <p:cNvGrpSpPr/>
            <p:nvPr/>
          </p:nvGrpSpPr>
          <p:grpSpPr>
            <a:xfrm>
              <a:off x="5744142" y="1556792"/>
              <a:ext cx="1944216" cy="1584176"/>
              <a:chOff x="5744142" y="1556792"/>
              <a:chExt cx="1944216" cy="1728192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5744142" y="1556792"/>
                <a:ext cx="1944216" cy="1728192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762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tr-TR" dirty="0" smtClean="0"/>
                  <a:t>Service</a:t>
                </a:r>
                <a:endParaRPr lang="tr-TR" dirty="0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5940152" y="2132856"/>
                <a:ext cx="1584176" cy="36004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dirty="0" smtClean="0"/>
                  <a:t>Code/Objects</a:t>
                </a:r>
                <a:endParaRPr lang="tr-TR" dirty="0"/>
              </a:p>
            </p:txBody>
          </p:sp>
        </p:grpSp>
        <p:sp>
          <p:nvSpPr>
            <p:cNvPr id="12" name="Rounded Rectangle 11"/>
            <p:cNvSpPr/>
            <p:nvPr/>
          </p:nvSpPr>
          <p:spPr>
            <a:xfrm>
              <a:off x="5940152" y="2564904"/>
              <a:ext cx="1584176" cy="36004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Dispatcher</a:t>
              </a:r>
              <a:endParaRPr lang="tr-TR" dirty="0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243642" y="5661248"/>
            <a:ext cx="6280686" cy="360040"/>
          </a:xfrm>
          <a:prstGeom prst="roundRect">
            <a:avLst/>
          </a:prstGeom>
          <a:solidFill>
            <a:srgbClr val="00B050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Transport Stream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146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WCF’in ABC’si</a:t>
            </a: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1228636" y="2631396"/>
            <a:ext cx="6654456" cy="156966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889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9600" b="1" dirty="0" smtClean="0">
                <a:solidFill>
                  <a:srgbClr val="00B0F0"/>
                </a:solidFill>
              </a:rPr>
              <a:t>A</a:t>
            </a:r>
            <a:r>
              <a:rPr lang="tr-TR" sz="3200" dirty="0" smtClean="0">
                <a:solidFill>
                  <a:schemeClr val="bg1"/>
                </a:solidFill>
              </a:rPr>
              <a:t>ddress   </a:t>
            </a:r>
            <a:r>
              <a:rPr lang="tr-TR" sz="9600" b="1" dirty="0" smtClean="0">
                <a:solidFill>
                  <a:srgbClr val="FFC000"/>
                </a:solidFill>
              </a:rPr>
              <a:t>B</a:t>
            </a:r>
            <a:r>
              <a:rPr lang="tr-TR" sz="3200" dirty="0" smtClean="0">
                <a:solidFill>
                  <a:schemeClr val="bg1"/>
                </a:solidFill>
              </a:rPr>
              <a:t>inding   </a:t>
            </a:r>
            <a:r>
              <a:rPr lang="tr-TR" sz="9600" dirty="0" smtClean="0">
                <a:solidFill>
                  <a:srgbClr val="002060"/>
                </a:solidFill>
              </a:rPr>
              <a:t>C</a:t>
            </a:r>
            <a:r>
              <a:rPr lang="tr-TR" sz="3200" dirty="0" smtClean="0">
                <a:solidFill>
                  <a:schemeClr val="bg1"/>
                </a:solidFill>
              </a:rPr>
              <a:t>ontract</a:t>
            </a:r>
            <a:endParaRPr lang="tr-T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04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WCF’in ABC’si - EndPoint</a:t>
            </a:r>
            <a:endParaRPr lang="tr-TR" dirty="0"/>
          </a:p>
        </p:txBody>
      </p:sp>
      <p:grpSp>
        <p:nvGrpSpPr>
          <p:cNvPr id="64" name="Group 63"/>
          <p:cNvGrpSpPr/>
          <p:nvPr/>
        </p:nvGrpSpPr>
        <p:grpSpPr>
          <a:xfrm>
            <a:off x="285720" y="1785926"/>
            <a:ext cx="2000264" cy="2143140"/>
            <a:chOff x="285720" y="1785926"/>
            <a:chExt cx="2000264" cy="2143140"/>
          </a:xfrm>
        </p:grpSpPr>
        <p:sp>
          <p:nvSpPr>
            <p:cNvPr id="23" name="Rounded Rectangle 22"/>
            <p:cNvSpPr/>
            <p:nvPr/>
          </p:nvSpPr>
          <p:spPr>
            <a:xfrm>
              <a:off x="285720" y="1785926"/>
              <a:ext cx="2000264" cy="2143140"/>
            </a:xfrm>
            <a:prstGeom prst="roundRect">
              <a:avLst/>
            </a:prstGeom>
            <a:effectLst>
              <a:reflection blurRad="6350" stA="52000" endA="300" endPos="35000" dir="5400000" sy="-100000" algn="bl" rotWithShape="0"/>
            </a:effectLst>
            <a:scene3d>
              <a:camera prst="isometricRightUp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400"/>
            </a:p>
          </p:txBody>
        </p:sp>
        <p:sp>
          <p:nvSpPr>
            <p:cNvPr id="24" name="Text Box 5"/>
            <p:cNvSpPr txBox="1">
              <a:spLocks noChangeArrowheads="1"/>
            </p:cNvSpPr>
            <p:nvPr/>
          </p:nvSpPr>
          <p:spPr bwMode="white">
            <a:xfrm>
              <a:off x="478564" y="2383689"/>
              <a:ext cx="1439817" cy="6463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b="0" dirty="0" smtClean="0"/>
                <a:t>Client</a:t>
              </a:r>
              <a:endParaRPr lang="tr-TR" b="0" dirty="0" smtClean="0"/>
            </a:p>
            <a:p>
              <a:pPr algn="ctr" eaLnBrk="0" hangingPunct="0">
                <a:defRPr/>
              </a:pPr>
              <a:r>
                <a:rPr lang="tr-TR" dirty="0" smtClean="0"/>
                <a:t>(İstemci)</a:t>
              </a:r>
              <a:endParaRPr lang="en-US" b="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7015158" y="1785926"/>
            <a:ext cx="2000264" cy="2143140"/>
            <a:chOff x="7015158" y="1785926"/>
            <a:chExt cx="2000264" cy="2143140"/>
          </a:xfrm>
        </p:grpSpPr>
        <p:sp>
          <p:nvSpPr>
            <p:cNvPr id="28" name="Rounded Rectangle 27"/>
            <p:cNvSpPr/>
            <p:nvPr/>
          </p:nvSpPr>
          <p:spPr>
            <a:xfrm>
              <a:off x="7015158" y="1785926"/>
              <a:ext cx="2000264" cy="2143140"/>
            </a:xfrm>
            <a:prstGeom prst="roundRect">
              <a:avLst/>
            </a:prstGeom>
            <a:effectLst>
              <a:reflection blurRad="6350" stA="52000" endA="300" endPos="35000" dir="5400000" sy="-100000" algn="bl" rotWithShape="0"/>
            </a:effectLst>
            <a:scene3d>
              <a:camera prst="isometricLeftDown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400"/>
            </a:p>
          </p:txBody>
        </p:sp>
        <p:sp>
          <p:nvSpPr>
            <p:cNvPr id="29" name="Text Box 5"/>
            <p:cNvSpPr txBox="1">
              <a:spLocks noChangeArrowheads="1"/>
            </p:cNvSpPr>
            <p:nvPr/>
          </p:nvSpPr>
          <p:spPr bwMode="white">
            <a:xfrm>
              <a:off x="7298028" y="2383689"/>
              <a:ext cx="1439817" cy="6463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tr-TR" b="0" dirty="0" smtClean="0"/>
                <a:t>Servis</a:t>
              </a:r>
            </a:p>
            <a:p>
              <a:pPr algn="ctr" eaLnBrk="0" hangingPunct="0">
                <a:defRPr/>
              </a:pPr>
              <a:r>
                <a:rPr lang="tr-TR" dirty="0" smtClean="0"/>
                <a:t>(Service)</a:t>
              </a:r>
              <a:endParaRPr lang="en-US" b="0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000364" y="2500306"/>
            <a:ext cx="3357586" cy="642942"/>
            <a:chOff x="3000364" y="2500306"/>
            <a:chExt cx="3357586" cy="642942"/>
          </a:xfrm>
        </p:grpSpPr>
        <p:sp>
          <p:nvSpPr>
            <p:cNvPr id="31" name="Rounded Rectangle 30"/>
            <p:cNvSpPr/>
            <p:nvPr/>
          </p:nvSpPr>
          <p:spPr>
            <a:xfrm>
              <a:off x="3965267" y="2500306"/>
              <a:ext cx="1357322" cy="642942"/>
            </a:xfrm>
            <a:prstGeom prst="roundRect">
              <a:avLst/>
            </a:prstGeom>
            <a:solidFill>
              <a:schemeClr val="tx2"/>
            </a:solidFill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400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3000364" y="2643182"/>
              <a:ext cx="857256" cy="42862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400"/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white">
            <a:xfrm>
              <a:off x="3929058" y="2500306"/>
              <a:ext cx="1418978" cy="5847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1600" b="0" dirty="0" smtClean="0">
                  <a:solidFill>
                    <a:schemeClr val="bg1"/>
                  </a:solidFill>
                </a:rPr>
                <a:t>Mesa</a:t>
              </a:r>
              <a:r>
                <a:rPr lang="tr-TR" sz="1600" b="0" dirty="0" smtClean="0">
                  <a:solidFill>
                    <a:schemeClr val="bg1"/>
                  </a:solidFill>
                </a:rPr>
                <a:t>jlar</a:t>
              </a:r>
            </a:p>
            <a:p>
              <a:pPr algn="ctr" eaLnBrk="0" hangingPunct="0">
                <a:defRPr/>
              </a:pPr>
              <a:r>
                <a:rPr lang="tr-TR" sz="1600" dirty="0" smtClean="0">
                  <a:solidFill>
                    <a:schemeClr val="bg1"/>
                  </a:solidFill>
                </a:rPr>
                <a:t>(Messages)</a:t>
              </a:r>
              <a:endParaRPr lang="en-US" sz="1600" b="0" dirty="0">
                <a:solidFill>
                  <a:schemeClr val="bg1"/>
                </a:solidFill>
              </a:endParaRPr>
            </a:p>
          </p:txBody>
        </p:sp>
        <p:sp>
          <p:nvSpPr>
            <p:cNvPr id="33" name="Right Arrow 32"/>
            <p:cNvSpPr/>
            <p:nvPr/>
          </p:nvSpPr>
          <p:spPr>
            <a:xfrm>
              <a:off x="5500694" y="2643182"/>
              <a:ext cx="857256" cy="42862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40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928794" y="2714620"/>
            <a:ext cx="1043876" cy="664967"/>
            <a:chOff x="1928794" y="2714620"/>
            <a:chExt cx="1043876" cy="664967"/>
          </a:xfrm>
        </p:grpSpPr>
        <p:sp>
          <p:nvSpPr>
            <p:cNvPr id="38" name="Line 12"/>
            <p:cNvSpPr>
              <a:spLocks noChangeShapeType="1"/>
            </p:cNvSpPr>
            <p:nvPr/>
          </p:nvSpPr>
          <p:spPr bwMode="auto">
            <a:xfrm flipH="1">
              <a:off x="1928794" y="2857496"/>
              <a:ext cx="43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1400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1928794" y="2714620"/>
              <a:ext cx="1043876" cy="664967"/>
              <a:chOff x="1928794" y="2714620"/>
              <a:chExt cx="1043876" cy="664967"/>
            </a:xfrm>
          </p:grpSpPr>
          <p:sp>
            <p:nvSpPr>
              <p:cNvPr id="39" name="Oval 38"/>
              <p:cNvSpPr>
                <a:spLocks noChangeArrowheads="1"/>
              </p:cNvSpPr>
              <p:nvPr/>
            </p:nvSpPr>
            <p:spPr bwMode="auto">
              <a:xfrm>
                <a:off x="2355837" y="2714620"/>
                <a:ext cx="287337" cy="287337"/>
              </a:xfrm>
              <a:prstGeom prst="ellipse">
                <a:avLst/>
              </a:prstGeom>
              <a:solidFill>
                <a:srgbClr val="00B0F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 sz="140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928794" y="3071810"/>
                <a:ext cx="10438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sz="1400" dirty="0" smtClean="0"/>
                  <a:t>EndPoint</a:t>
                </a:r>
                <a:endParaRPr lang="tr-TR" sz="1400" dirty="0"/>
              </a:p>
            </p:txBody>
          </p:sp>
        </p:grpSp>
      </p:grpSp>
      <p:grpSp>
        <p:nvGrpSpPr>
          <p:cNvPr id="59" name="Group 58"/>
          <p:cNvGrpSpPr/>
          <p:nvPr/>
        </p:nvGrpSpPr>
        <p:grpSpPr>
          <a:xfrm>
            <a:off x="6072198" y="2071678"/>
            <a:ext cx="1285884" cy="1438643"/>
            <a:chOff x="6072198" y="2071678"/>
            <a:chExt cx="1285884" cy="1438643"/>
          </a:xfrm>
        </p:grpSpPr>
        <p:sp>
          <p:nvSpPr>
            <p:cNvPr id="34" name="Line 12"/>
            <p:cNvSpPr>
              <a:spLocks noChangeShapeType="1"/>
            </p:cNvSpPr>
            <p:nvPr/>
          </p:nvSpPr>
          <p:spPr bwMode="auto">
            <a:xfrm flipH="1">
              <a:off x="6926282" y="2573330"/>
              <a:ext cx="43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1400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6637357" y="2428868"/>
              <a:ext cx="287337" cy="287337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1400"/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 flipH="1">
              <a:off x="6926282" y="3073396"/>
              <a:ext cx="43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1400"/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6637357" y="2928934"/>
              <a:ext cx="287337" cy="287337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 sz="14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72198" y="3202544"/>
              <a:ext cx="1043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400" dirty="0" smtClean="0"/>
                <a:t>EndPoint</a:t>
              </a:r>
              <a:endParaRPr lang="tr-TR" sz="14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72198" y="2071678"/>
              <a:ext cx="1043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400" dirty="0" smtClean="0"/>
                <a:t>EndPoint</a:t>
              </a:r>
              <a:endParaRPr lang="tr-TR" sz="14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571737" y="5048622"/>
            <a:ext cx="4071966" cy="1023583"/>
            <a:chOff x="2571737" y="5048622"/>
            <a:chExt cx="4071966" cy="1023583"/>
          </a:xfrm>
        </p:grpSpPr>
        <p:sp>
          <p:nvSpPr>
            <p:cNvPr id="20" name="Rounded Rectangle 19"/>
            <p:cNvSpPr/>
            <p:nvPr/>
          </p:nvSpPr>
          <p:spPr>
            <a:xfrm>
              <a:off x="2571737" y="5092484"/>
              <a:ext cx="1357322" cy="979721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929059" y="5092484"/>
              <a:ext cx="1357322" cy="97972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600" b="1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5286381" y="5092484"/>
              <a:ext cx="1357322" cy="979721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1600" b="1" dirty="0"/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white">
            <a:xfrm>
              <a:off x="2638425" y="5048622"/>
              <a:ext cx="1160894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en-US" b="0" dirty="0"/>
                <a:t>Address</a:t>
              </a: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white">
            <a:xfrm>
              <a:off x="4025900" y="5048622"/>
              <a:ext cx="1160894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en-US" b="0" dirty="0">
                  <a:solidFill>
                    <a:schemeClr val="bg1"/>
                  </a:solidFill>
                </a:rPr>
                <a:t>Binding</a:t>
              </a:r>
            </a:p>
          </p:txBody>
        </p:sp>
        <p:sp>
          <p:nvSpPr>
            <p:cNvPr id="27" name="Text Box 47"/>
            <p:cNvSpPr txBox="1">
              <a:spLocks noChangeArrowheads="1"/>
            </p:cNvSpPr>
            <p:nvPr/>
          </p:nvSpPr>
          <p:spPr bwMode="white">
            <a:xfrm>
              <a:off x="5330840" y="5048622"/>
              <a:ext cx="1300356" cy="36933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en-US" b="0" dirty="0"/>
                <a:t>Contract</a:t>
              </a:r>
            </a:p>
          </p:txBody>
        </p:sp>
        <p:sp>
          <p:nvSpPr>
            <p:cNvPr id="43" name="Text Box 48"/>
            <p:cNvSpPr txBox="1">
              <a:spLocks noChangeArrowheads="1"/>
            </p:cNvSpPr>
            <p:nvPr/>
          </p:nvSpPr>
          <p:spPr bwMode="white">
            <a:xfrm>
              <a:off x="2724150" y="5619266"/>
              <a:ext cx="936475" cy="3077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tr-TR" sz="1400" b="0" i="1" dirty="0" smtClean="0"/>
                <a:t>Nerede</a:t>
              </a:r>
              <a:r>
                <a:rPr lang="tr-TR" sz="1400" b="0" i="1" dirty="0" smtClean="0">
                  <a:latin typeface="Arial Black" pitchFamily="34" charset="0"/>
                </a:rPr>
                <a:t>?</a:t>
              </a:r>
              <a:endParaRPr lang="en-US" sz="1400" b="0" i="1" dirty="0">
                <a:latin typeface="Arial Black" pitchFamily="34" charset="0"/>
              </a:endParaRPr>
            </a:p>
          </p:txBody>
        </p:sp>
        <p:sp>
          <p:nvSpPr>
            <p:cNvPr id="44" name="Text Box 49"/>
            <p:cNvSpPr txBox="1">
              <a:spLocks noChangeArrowheads="1"/>
            </p:cNvSpPr>
            <p:nvPr/>
          </p:nvSpPr>
          <p:spPr bwMode="white">
            <a:xfrm>
              <a:off x="4214811" y="5619266"/>
              <a:ext cx="829073" cy="3077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tr-TR" sz="1400" b="0" i="1" dirty="0" smtClean="0">
                  <a:solidFill>
                    <a:schemeClr val="bg1"/>
                  </a:solidFill>
                </a:rPr>
                <a:t>Nasıl</a:t>
              </a:r>
              <a:r>
                <a:rPr lang="tr-TR" sz="1400" b="0" i="1" dirty="0" smtClean="0">
                  <a:solidFill>
                    <a:schemeClr val="bg1"/>
                  </a:solidFill>
                  <a:latin typeface="Arial Black" pitchFamily="34" charset="0"/>
                </a:rPr>
                <a:t>?</a:t>
              </a:r>
              <a:endParaRPr lang="en-US" sz="1400" b="0" i="1" dirty="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  <p:sp>
          <p:nvSpPr>
            <p:cNvPr id="45" name="Text Box 50"/>
            <p:cNvSpPr txBox="1">
              <a:spLocks noChangeArrowheads="1"/>
            </p:cNvSpPr>
            <p:nvPr/>
          </p:nvSpPr>
          <p:spPr bwMode="white">
            <a:xfrm>
              <a:off x="5678653" y="5619266"/>
              <a:ext cx="506870" cy="3077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tr-TR" sz="1400" b="0" i="1" dirty="0" smtClean="0"/>
                <a:t>Ne</a:t>
              </a:r>
              <a:r>
                <a:rPr lang="tr-TR" sz="1400" b="0" i="1" dirty="0" smtClean="0">
                  <a:latin typeface="Arial Black" pitchFamily="34" charset="0"/>
                </a:rPr>
                <a:t>?</a:t>
              </a:r>
              <a:endParaRPr lang="en-US" sz="1400" b="0" i="1" dirty="0">
                <a:latin typeface="Arial Black" pitchFamily="34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785918" y="4357694"/>
            <a:ext cx="1500198" cy="428628"/>
            <a:chOff x="1785918" y="4357694"/>
            <a:chExt cx="1500198" cy="428628"/>
          </a:xfrm>
        </p:grpSpPr>
        <p:sp>
          <p:nvSpPr>
            <p:cNvPr id="46" name="Rounded Rectangle 45"/>
            <p:cNvSpPr/>
            <p:nvPr/>
          </p:nvSpPr>
          <p:spPr>
            <a:xfrm>
              <a:off x="1785918" y="4357694"/>
              <a:ext cx="500066" cy="428628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C</a:t>
              </a:r>
              <a:endParaRPr lang="tr-TR" sz="1600" b="1" dirty="0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2285984" y="4357694"/>
              <a:ext cx="500066" cy="428628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>
                  <a:solidFill>
                    <a:schemeClr val="bg1"/>
                  </a:solidFill>
                </a:rPr>
                <a:t>B</a:t>
              </a:r>
              <a:endParaRPr lang="tr-TR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2786050" y="4357694"/>
              <a:ext cx="500066" cy="428628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>
                  <a:solidFill>
                    <a:schemeClr val="tx1"/>
                  </a:solidFill>
                </a:rPr>
                <a:t>A</a:t>
              </a:r>
              <a:endParaRPr lang="tr-TR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929322" y="3786190"/>
            <a:ext cx="1500198" cy="1000132"/>
            <a:chOff x="5929322" y="3786190"/>
            <a:chExt cx="1500198" cy="1000132"/>
          </a:xfrm>
        </p:grpSpPr>
        <p:sp>
          <p:nvSpPr>
            <p:cNvPr id="49" name="Rounded Rectangle 48"/>
            <p:cNvSpPr/>
            <p:nvPr/>
          </p:nvSpPr>
          <p:spPr>
            <a:xfrm>
              <a:off x="5929322" y="3786190"/>
              <a:ext cx="500066" cy="428628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A</a:t>
              </a:r>
              <a:endParaRPr lang="tr-TR" sz="1600" b="1" dirty="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6429388" y="3786190"/>
              <a:ext cx="500066" cy="428628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>
                  <a:solidFill>
                    <a:schemeClr val="bg1"/>
                  </a:solidFill>
                </a:rPr>
                <a:t>B</a:t>
              </a:r>
              <a:endParaRPr lang="tr-TR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6929454" y="3786190"/>
              <a:ext cx="500066" cy="428628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C</a:t>
              </a:r>
              <a:endParaRPr lang="tr-TR" sz="1600" b="1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5929322" y="4357694"/>
              <a:ext cx="500066" cy="428628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A</a:t>
              </a:r>
              <a:endParaRPr lang="tr-TR" sz="1600" b="1" dirty="0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6429388" y="4357694"/>
              <a:ext cx="500066" cy="428628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>
                  <a:solidFill>
                    <a:schemeClr val="bg1"/>
                  </a:solidFill>
                </a:rPr>
                <a:t>B</a:t>
              </a:r>
              <a:endParaRPr lang="tr-TR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6929454" y="4357694"/>
              <a:ext cx="500066" cy="428628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600" b="1" dirty="0" smtClean="0"/>
                <a:t>C</a:t>
              </a:r>
              <a:endParaRPr lang="tr-TR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6232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Hosting Seçenekleri</a:t>
            </a:r>
            <a:endParaRPr lang="tr-TR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32389" y="1630122"/>
            <a:ext cx="4286280" cy="919401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WCF Servisleri için Hosting Seçenekleri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58535" y="3266854"/>
            <a:ext cx="1498087" cy="510778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>
                <a:solidFill>
                  <a:schemeClr val="bg1"/>
                </a:solidFill>
              </a:rPr>
              <a:t>IIS Hosting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542244" y="3266854"/>
            <a:ext cx="1702164" cy="510778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>
                <a:solidFill>
                  <a:schemeClr val="bg1"/>
                </a:solidFill>
              </a:rPr>
              <a:t>Self Hosting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214919" y="3717032"/>
            <a:ext cx="1963986" cy="510778"/>
          </a:xfrm>
          <a:prstGeom prst="roundRect">
            <a:avLst/>
          </a:prstGeom>
          <a:solidFill>
            <a:schemeClr val="tx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tr-TR" sz="2400" dirty="0" smtClean="0">
                <a:solidFill>
                  <a:schemeClr val="bg1"/>
                </a:solidFill>
              </a:rPr>
              <a:t>(</a:t>
            </a:r>
            <a:r>
              <a:rPr lang="tr-TR" sz="2400" dirty="0">
                <a:solidFill>
                  <a:schemeClr val="bg1"/>
                </a:solidFill>
              </a:rPr>
              <a:t>WAS)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228363" y="4342948"/>
            <a:ext cx="1950541" cy="510778"/>
          </a:xfrm>
          <a:prstGeom prst="roundRect">
            <a:avLst/>
          </a:prstGeom>
          <a:solidFill>
            <a:schemeClr val="tx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tr-TR" sz="2400" dirty="0" smtClean="0">
                <a:solidFill>
                  <a:schemeClr val="bg1"/>
                </a:solidFill>
              </a:rPr>
              <a:t>WinClients</a:t>
            </a: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212827" y="4950008"/>
            <a:ext cx="1951790" cy="510778"/>
          </a:xfrm>
          <a:prstGeom prst="roundRect">
            <a:avLst/>
          </a:prstGeom>
          <a:solidFill>
            <a:schemeClr val="tx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tr-TR" sz="2400" dirty="0">
                <a:solidFill>
                  <a:schemeClr val="bg1"/>
                </a:solidFill>
              </a:rPr>
              <a:t>Console </a:t>
            </a:r>
            <a:r>
              <a:rPr lang="tr-TR" sz="2400" dirty="0" smtClean="0">
                <a:solidFill>
                  <a:schemeClr val="bg1"/>
                </a:solidFill>
              </a:rPr>
              <a:t>App.</a:t>
            </a: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220325" y="5582582"/>
            <a:ext cx="1944292" cy="510778"/>
          </a:xfrm>
          <a:prstGeom prst="roundRect">
            <a:avLst/>
          </a:prstGeom>
          <a:solidFill>
            <a:schemeClr val="tx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tr-TR" sz="2400" dirty="0" smtClean="0">
                <a:solidFill>
                  <a:schemeClr val="bg1"/>
                </a:solidFill>
              </a:rPr>
              <a:t>Win Servis</a:t>
            </a:r>
            <a:endParaRPr lang="tr-TR" sz="2400" dirty="0">
              <a:solidFill>
                <a:schemeClr val="bg1"/>
              </a:solidFill>
            </a:endParaRPr>
          </a:p>
        </p:txBody>
      </p:sp>
      <p:cxnSp>
        <p:nvCxnSpPr>
          <p:cNvPr id="11" name="AutoShape 11"/>
          <p:cNvCxnSpPr>
            <a:cxnSpLocks noChangeShapeType="1"/>
            <a:stCxn id="4" idx="1"/>
            <a:endCxn id="5" idx="0"/>
          </p:cNvCxnSpPr>
          <p:nvPr/>
        </p:nvCxnSpPr>
        <p:spPr bwMode="auto">
          <a:xfrm rot="10800000" flipV="1">
            <a:off x="1507579" y="2089822"/>
            <a:ext cx="924810" cy="1177031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2" name="AutoShape 12"/>
          <p:cNvCxnSpPr>
            <a:cxnSpLocks noChangeShapeType="1"/>
            <a:stCxn id="4" idx="3"/>
            <a:endCxn id="6" idx="0"/>
          </p:cNvCxnSpPr>
          <p:nvPr/>
        </p:nvCxnSpPr>
        <p:spPr bwMode="auto">
          <a:xfrm>
            <a:off x="6718669" y="2089823"/>
            <a:ext cx="674657" cy="1177031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3" name="AutoShape 13"/>
          <p:cNvCxnSpPr>
            <a:cxnSpLocks noChangeShapeType="1"/>
            <a:stCxn id="6" idx="2"/>
            <a:endCxn id="7" idx="3"/>
          </p:cNvCxnSpPr>
          <p:nvPr/>
        </p:nvCxnSpPr>
        <p:spPr bwMode="auto">
          <a:xfrm rot="5400000">
            <a:off x="6688722" y="3267816"/>
            <a:ext cx="194789" cy="1214421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4" name="AutoShape 14"/>
          <p:cNvCxnSpPr>
            <a:cxnSpLocks noChangeShapeType="1"/>
            <a:stCxn id="6" idx="2"/>
            <a:endCxn id="8" idx="3"/>
          </p:cNvCxnSpPr>
          <p:nvPr/>
        </p:nvCxnSpPr>
        <p:spPr bwMode="auto">
          <a:xfrm rot="5400000">
            <a:off x="6375763" y="3580773"/>
            <a:ext cx="820705" cy="1214422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5" name="AutoShape 15"/>
          <p:cNvCxnSpPr>
            <a:cxnSpLocks noChangeShapeType="1"/>
            <a:stCxn id="6" idx="2"/>
            <a:endCxn id="9" idx="3"/>
          </p:cNvCxnSpPr>
          <p:nvPr/>
        </p:nvCxnSpPr>
        <p:spPr bwMode="auto">
          <a:xfrm rot="5400000">
            <a:off x="6065090" y="3877160"/>
            <a:ext cx="1427765" cy="1228709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6" name="AutoShape 16"/>
          <p:cNvCxnSpPr>
            <a:cxnSpLocks noChangeShapeType="1"/>
            <a:stCxn id="6" idx="2"/>
            <a:endCxn id="10" idx="3"/>
          </p:cNvCxnSpPr>
          <p:nvPr/>
        </p:nvCxnSpPr>
        <p:spPr bwMode="auto">
          <a:xfrm rot="5400000">
            <a:off x="5748803" y="4193447"/>
            <a:ext cx="2060339" cy="1228709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525585" y="4653263"/>
            <a:ext cx="1963986" cy="132802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tr-TR" sz="2400" dirty="0" smtClean="0">
                <a:solidFill>
                  <a:schemeClr val="bg1"/>
                </a:solidFill>
              </a:rPr>
              <a:t>Windows Server AppFabric!!!</a:t>
            </a:r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19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400" dirty="0" smtClean="0"/>
              <a:t>Gündem</a:t>
            </a:r>
            <a:endParaRPr lang="en-US" sz="4400" dirty="0"/>
          </a:p>
        </p:txBody>
      </p:sp>
      <p:sp>
        <p:nvSpPr>
          <p:cNvPr id="6" name="Text Placeholder 5"/>
          <p:cNvSpPr>
            <a:spLocks noGrp="1"/>
          </p:cNvSpPr>
          <p:nvPr>
            <p:ph sz="quarter" idx="1"/>
          </p:nvPr>
        </p:nvSpPr>
        <p:spPr>
          <a:xfrm>
            <a:off x="504162" y="1556792"/>
            <a:ext cx="6588118" cy="3384376"/>
          </a:xfrm>
        </p:spPr>
        <p:txBody>
          <a:bodyPr>
            <a:noAutofit/>
          </a:bodyPr>
          <a:lstStyle/>
          <a:p>
            <a:pPr marL="0">
              <a:spcBef>
                <a:spcPts val="300"/>
              </a:spcBef>
              <a:spcAft>
                <a:spcPts val="300"/>
              </a:spcAft>
            </a:pPr>
            <a:r>
              <a:rPr lang="tr-TR" sz="2400" dirty="0" smtClean="0"/>
              <a:t>SOA(Service </a:t>
            </a:r>
            <a:r>
              <a:rPr lang="tr-TR" sz="2400" dirty="0" smtClean="0"/>
              <a:t>Oriented Architecture) Nedir</a:t>
            </a:r>
          </a:p>
          <a:p>
            <a:pPr marL="0">
              <a:spcBef>
                <a:spcPts val="300"/>
              </a:spcBef>
              <a:spcAft>
                <a:spcPts val="300"/>
              </a:spcAft>
            </a:pPr>
            <a:r>
              <a:rPr lang="tr-TR" sz="2400" dirty="0" smtClean="0"/>
              <a:t>SOA’  nın 4 Atlısı</a:t>
            </a:r>
          </a:p>
          <a:p>
            <a:pPr marL="0">
              <a:spcBef>
                <a:spcPts val="300"/>
              </a:spcBef>
              <a:spcAft>
                <a:spcPts val="300"/>
              </a:spcAft>
            </a:pPr>
            <a:r>
              <a:rPr lang="tr-TR" sz="2400" dirty="0" smtClean="0"/>
              <a:t>Bir Servisin </a:t>
            </a:r>
            <a:r>
              <a:rPr lang="tr-TR" sz="2400" dirty="0" smtClean="0"/>
              <a:t>Anatomisi</a:t>
            </a:r>
            <a:endParaRPr lang="tr-TR" sz="2400" dirty="0" smtClean="0"/>
          </a:p>
          <a:p>
            <a:pPr marL="0">
              <a:spcBef>
                <a:spcPts val="300"/>
              </a:spcBef>
              <a:spcAft>
                <a:spcPts val="300"/>
              </a:spcAft>
            </a:pPr>
            <a:r>
              <a:rPr lang="tr-TR" sz="2400" dirty="0" smtClean="0"/>
              <a:t>SOA Arkasındaki Teknolojiler</a:t>
            </a:r>
          </a:p>
          <a:p>
            <a:pPr marL="0">
              <a:spcBef>
                <a:spcPts val="300"/>
              </a:spcBef>
              <a:spcAft>
                <a:spcPts val="300"/>
              </a:spcAft>
            </a:pPr>
            <a:r>
              <a:rPr lang="tr-TR" sz="2400" dirty="0" smtClean="0"/>
              <a:t>WCF </a:t>
            </a:r>
            <a:r>
              <a:rPr lang="tr-TR" sz="2400" dirty="0" smtClean="0"/>
              <a:t>Öncesi</a:t>
            </a:r>
          </a:p>
          <a:p>
            <a:pPr marL="180000">
              <a:spcBef>
                <a:spcPts val="300"/>
              </a:spcBef>
              <a:spcAft>
                <a:spcPts val="300"/>
              </a:spcAft>
            </a:pPr>
            <a:r>
              <a:rPr lang="tr-TR" sz="2400" dirty="0"/>
              <a:t>WCF Çalışma Zamanı</a:t>
            </a:r>
          </a:p>
          <a:p>
            <a:pPr marL="180000">
              <a:spcBef>
                <a:spcPts val="300"/>
              </a:spcBef>
              <a:spcAft>
                <a:spcPts val="300"/>
              </a:spcAft>
            </a:pPr>
            <a:r>
              <a:rPr lang="tr-TR" sz="2400" dirty="0"/>
              <a:t>WCF’ in </a:t>
            </a:r>
            <a:r>
              <a:rPr lang="tr-TR" sz="2400" dirty="0" smtClean="0"/>
              <a:t>ABC’si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3041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SOA Nedir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600201"/>
            <a:ext cx="6413574" cy="69216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tr-TR" sz="2400" dirty="0" smtClean="0"/>
              <a:t>İş dünyasında çok sık </a:t>
            </a:r>
            <a:r>
              <a:rPr lang="tr-TR" sz="2400" u="sng" dirty="0" smtClean="0"/>
              <a:t>değişmeyen</a:t>
            </a:r>
            <a:r>
              <a:rPr lang="tr-TR" sz="2400" dirty="0" smtClean="0"/>
              <a:t> unsurlar vardır.</a:t>
            </a:r>
            <a:endParaRPr lang="en-US" sz="2400" i="1" dirty="0" smtClean="0">
              <a:solidFill>
                <a:schemeClr val="accent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6818" y="2507412"/>
            <a:ext cx="5868178" cy="2543651"/>
            <a:chOff x="539552" y="2348880"/>
            <a:chExt cx="5868178" cy="2543651"/>
          </a:xfrm>
        </p:grpSpPr>
        <p:pic>
          <p:nvPicPr>
            <p:cNvPr id="1026" name="Picture 2" descr="Gasoline Pump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2348880"/>
              <a:ext cx="1907738" cy="254365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2447290" y="2382272"/>
              <a:ext cx="3960440" cy="676672"/>
            </a:xfrm>
            <a:prstGeom prst="rect">
              <a:avLst/>
            </a:prstGeom>
          </p:spPr>
          <p:txBody>
            <a:bodyPr vert="horz">
              <a:normAutofit fontScale="92500" lnSpcReduction="20000"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tr-TR" sz="2400" dirty="0" smtClean="0"/>
                <a:t>Benzin istasyonlarında litre veya galon birimlerinden satış yapılır.</a:t>
              </a:r>
              <a:endParaRPr lang="en-US" sz="2400" i="1" dirty="0" smtClean="0">
                <a:solidFill>
                  <a:schemeClr val="accent2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407058" y="3299500"/>
            <a:ext cx="5981366" cy="2486672"/>
            <a:chOff x="2839106" y="3284984"/>
            <a:chExt cx="5981366" cy="2486672"/>
          </a:xfrm>
        </p:grpSpPr>
        <p:pic>
          <p:nvPicPr>
            <p:cNvPr id="1028" name="Picture 4" descr="Board 4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106" y="3284984"/>
              <a:ext cx="1516870" cy="248667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4572000" y="3354693"/>
              <a:ext cx="4248472" cy="676672"/>
            </a:xfrm>
            <a:prstGeom prst="rect">
              <a:avLst/>
            </a:prstGeom>
          </p:spPr>
          <p:txBody>
            <a:bodyPr vert="horz">
              <a:normAutofit fontScale="85000" lnSpcReduction="10000"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tr-TR" sz="2400" dirty="0" smtClean="0"/>
                <a:t>Restoranlar müşterilerine satışlarını her zaman bir menü sunarak yaparlar.</a:t>
              </a:r>
              <a:endParaRPr lang="en-US" sz="2400" i="1" dirty="0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4716016" y="4379620"/>
            <a:ext cx="4176464" cy="156966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r-TR" sz="2400" dirty="0" smtClean="0"/>
              <a:t>Çok sık değişmeyen bu kuralları ele alan fonksiyonellikler </a:t>
            </a:r>
            <a:r>
              <a:rPr lang="tr-TR" sz="2400" i="1" dirty="0">
                <a:solidFill>
                  <a:schemeClr val="accent2"/>
                </a:solidFill>
              </a:rPr>
              <a:t>Core Business Functions </a:t>
            </a:r>
            <a:r>
              <a:rPr lang="tr-TR" sz="2400" dirty="0"/>
              <a:t>olarak </a:t>
            </a:r>
            <a:r>
              <a:rPr lang="tr-TR" sz="2400" dirty="0" smtClean="0"/>
              <a:t>adlandırılır.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83450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SOA Nedir</a:t>
            </a:r>
            <a:endParaRPr lang="tr-T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31640" y="1600201"/>
            <a:ext cx="6413574" cy="69216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tr-TR" sz="2400" dirty="0" smtClean="0"/>
              <a:t>İş dünyasında çok sık </a:t>
            </a:r>
            <a:r>
              <a:rPr lang="tr-TR" sz="2400" u="sng" dirty="0" smtClean="0"/>
              <a:t>değişen</a:t>
            </a:r>
            <a:r>
              <a:rPr lang="tr-TR" sz="2400" dirty="0" smtClean="0"/>
              <a:t> unsurlar da vardır.</a:t>
            </a:r>
            <a:endParaRPr lang="en-US" sz="2400" i="1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262127757"/>
              </p:ext>
            </p:extLst>
          </p:nvPr>
        </p:nvGraphicFramePr>
        <p:xfrm>
          <a:off x="-1187552" y="2564904"/>
          <a:ext cx="799180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 Placeholder 5"/>
          <p:cNvSpPr txBox="1">
            <a:spLocks/>
          </p:cNvSpPr>
          <p:nvPr/>
        </p:nvSpPr>
        <p:spPr>
          <a:xfrm>
            <a:off x="4572000" y="2564904"/>
            <a:ext cx="4176464" cy="32403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smtClean="0"/>
              <a:t>Yaşamını sürdürebilmesi için </a:t>
            </a:r>
            <a:r>
              <a:rPr lang="tr-TR" sz="2400" i="1" dirty="0" smtClean="0">
                <a:solidFill>
                  <a:schemeClr val="accent2"/>
                </a:solidFill>
              </a:rPr>
              <a:t>İş(Business)</a:t>
            </a:r>
            <a:r>
              <a:rPr lang="tr-TR" sz="2400" i="1" dirty="0" smtClean="0"/>
              <a:t> </a:t>
            </a:r>
            <a:r>
              <a:rPr lang="tr-TR" sz="2400" dirty="0" smtClean="0"/>
              <a:t>çok hızlı ve çabuk bir şekilde </a:t>
            </a:r>
            <a:r>
              <a:rPr lang="tr-TR" sz="2400" i="1" dirty="0" smtClean="0">
                <a:solidFill>
                  <a:schemeClr val="accent2"/>
                </a:solidFill>
              </a:rPr>
              <a:t>değişime ayak uydurulabilmeli</a:t>
            </a:r>
            <a:r>
              <a:rPr lang="tr-TR" sz="2400" dirty="0" smtClean="0"/>
              <a:t>dir.</a:t>
            </a:r>
          </a:p>
          <a:p>
            <a:r>
              <a:rPr lang="tr-TR" sz="2400" dirty="0" smtClean="0"/>
              <a:t>Bu değişim </a:t>
            </a:r>
            <a:r>
              <a:rPr lang="tr-TR" sz="2400" i="1" dirty="0" smtClean="0">
                <a:solidFill>
                  <a:schemeClr val="accent2"/>
                </a:solidFill>
              </a:rPr>
              <a:t>Core Business Functions</a:t>
            </a:r>
            <a:r>
              <a:rPr lang="tr-TR" sz="2400" dirty="0" smtClean="0"/>
              <a:t>’ a </a:t>
            </a:r>
            <a:r>
              <a:rPr lang="tr-TR" sz="2400" i="1" dirty="0" smtClean="0">
                <a:solidFill>
                  <a:schemeClr val="accent2"/>
                </a:solidFill>
              </a:rPr>
              <a:t>olumsuz etki</a:t>
            </a:r>
            <a:r>
              <a:rPr lang="tr-TR" sz="2400" dirty="0" smtClean="0"/>
              <a:t>de bulunmamalıdır.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353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159265-87B8-4BBF-8800-73591724D6F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42A40C9-0B69-472B-82FB-F814EAB0E9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66B1F7F-4422-4B85-8E6D-EE65C6C076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62E442E-154F-499A-8C22-C6C7C086F05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473044C-F79B-4268-A95D-DA5E8B50E7C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340176-56C8-4C21-8C2F-F9F2DE8001B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870B650-507E-4259-8E3B-FAF4E68390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6F86C13-16A3-4367-8B76-E07DF65E6A4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Graphic spid="8" grpId="0" uiExpand="1">
        <p:bldSub>
          <a:bldDgm/>
        </p:bldSub>
      </p:bldGraphic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SOA Nedir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Prensip</a:t>
            </a:r>
          </a:p>
          <a:p>
            <a:pPr lvl="1"/>
            <a:r>
              <a:rPr lang="tr-TR" dirty="0" smtClean="0"/>
              <a:t>Çok </a:t>
            </a:r>
            <a:r>
              <a:rPr lang="tr-TR" i="1" dirty="0" smtClean="0">
                <a:solidFill>
                  <a:schemeClr val="accent2"/>
                </a:solidFill>
              </a:rPr>
              <a:t>sık değişen </a:t>
            </a:r>
            <a:r>
              <a:rPr lang="tr-TR" dirty="0" smtClean="0"/>
              <a:t>yazılımlar, </a:t>
            </a:r>
            <a:r>
              <a:rPr lang="tr-TR" i="1" dirty="0">
                <a:solidFill>
                  <a:schemeClr val="accent2"/>
                </a:solidFill>
              </a:rPr>
              <a:t>sıklıkla değişmeyenlerden ayrıştırılmış</a:t>
            </a:r>
            <a:r>
              <a:rPr lang="tr-TR" dirty="0" smtClean="0"/>
              <a:t> olmalıdır. Bireysel yazılımların veya sistemlerin uyguladığı bu prensip </a:t>
            </a:r>
            <a:r>
              <a:rPr lang="tr-TR" i="1" dirty="0" smtClean="0">
                <a:solidFill>
                  <a:schemeClr val="accent2"/>
                </a:solidFill>
              </a:rPr>
              <a:t>The </a:t>
            </a:r>
            <a:r>
              <a:rPr lang="tr-TR" i="1" dirty="0">
                <a:solidFill>
                  <a:schemeClr val="accent2"/>
                </a:solidFill>
              </a:rPr>
              <a:t>Common Closure </a:t>
            </a:r>
            <a:r>
              <a:rPr lang="tr-TR" i="1" dirty="0" smtClean="0">
                <a:solidFill>
                  <a:schemeClr val="accent2"/>
                </a:solidFill>
              </a:rPr>
              <a:t>Principle</a:t>
            </a:r>
            <a:r>
              <a:rPr lang="tr-TR" dirty="0"/>
              <a:t> </a:t>
            </a:r>
            <a:r>
              <a:rPr lang="tr-TR" dirty="0" smtClean="0"/>
              <a:t>olarak bilinir.</a:t>
            </a:r>
          </a:p>
          <a:p>
            <a:r>
              <a:rPr lang="tr-TR" dirty="0" smtClean="0"/>
              <a:t>Buna göre </a:t>
            </a:r>
            <a:r>
              <a:rPr lang="tr-TR" i="1" dirty="0" smtClean="0">
                <a:solidFill>
                  <a:schemeClr val="accent2"/>
                </a:solidFill>
              </a:rPr>
              <a:t>SOA(Service Oriented Architecture)</a:t>
            </a:r>
          </a:p>
          <a:p>
            <a:pPr lvl="1"/>
            <a:r>
              <a:rPr lang="tr-TR" dirty="0" smtClean="0"/>
              <a:t>Enterprise seviyedeki bilgi sistemlerine uygulanan </a:t>
            </a:r>
            <a:r>
              <a:rPr lang="tr-TR" i="1" dirty="0" smtClean="0">
                <a:solidFill>
                  <a:schemeClr val="accent2"/>
                </a:solidFill>
              </a:rPr>
              <a:t>Common Closure Principle </a:t>
            </a:r>
            <a:r>
              <a:rPr lang="tr-TR" dirty="0" smtClean="0"/>
              <a:t>olarak düşünülebilir.</a:t>
            </a:r>
          </a:p>
          <a:p>
            <a:pPr lvl="1"/>
            <a:r>
              <a:rPr lang="tr-TR" i="1" dirty="0" smtClean="0">
                <a:solidFill>
                  <a:schemeClr val="accent2"/>
                </a:solidFill>
              </a:rPr>
              <a:t>Core Business Functions</a:t>
            </a:r>
            <a:r>
              <a:rPr lang="tr-TR" dirty="0" smtClean="0"/>
              <a:t>’ ları, çok sık değişmeyen </a:t>
            </a:r>
            <a:r>
              <a:rPr lang="tr-TR" i="1" dirty="0" smtClean="0">
                <a:solidFill>
                  <a:schemeClr val="accent2"/>
                </a:solidFill>
              </a:rPr>
              <a:t>bağımsız servisler </a:t>
            </a:r>
            <a:r>
              <a:rPr lang="tr-TR" dirty="0" smtClean="0"/>
              <a:t>içerisine alan bir pratiktir.</a:t>
            </a:r>
          </a:p>
          <a:p>
            <a:pPr lvl="1"/>
            <a:r>
              <a:rPr lang="tr-TR" dirty="0" smtClean="0"/>
              <a:t>Değişebilen elementler ile değişmeyen elementlerin birbirlerinden </a:t>
            </a:r>
            <a:r>
              <a:rPr lang="tr-TR" i="1" dirty="0" smtClean="0">
                <a:solidFill>
                  <a:schemeClr val="accent2"/>
                </a:solidFill>
              </a:rPr>
              <a:t>ayrı tutulmasından(Seperation)</a:t>
            </a:r>
            <a:r>
              <a:rPr lang="tr-TR" dirty="0" smtClean="0"/>
              <a:t> fazlası ya da azı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96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SOA’ nın 4 Atlısı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80732520"/>
              </p:ext>
            </p:extLst>
          </p:nvPr>
        </p:nvGraphicFramePr>
        <p:xfrm>
          <a:off x="107504" y="1196752"/>
          <a:ext cx="8897996" cy="4565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292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A3B38B-7F54-4AC3-B589-71A1361A09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AA3B38B-7F54-4AC3-B589-71A1361A09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AA3B38B-7F54-4AC3-B589-71A1361A09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99291D-9A07-4A50-91EF-7395926B5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499291D-9A07-4A50-91EF-7395926B5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499291D-9A07-4A50-91EF-7395926B5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98E3F9-5673-4CFD-A0C6-E32F3C11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9D98E3F9-5673-4CFD-A0C6-E32F3C11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9D98E3F9-5673-4CFD-A0C6-E32F3C110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661D9B-D393-4ADA-A4DD-34B9D2550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A8661D9B-D393-4ADA-A4DD-34B9D2550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A8661D9B-D393-4ADA-A4DD-34B9D2550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2403B9-EA19-47EE-A4EC-320F014384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A2403B9-EA19-47EE-A4EC-320F014384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A2403B9-EA19-47EE-A4EC-320F014384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0ADE58-FA82-4898-B985-154AB3393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4E0ADE58-FA82-4898-B985-154AB3393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4E0ADE58-FA82-4898-B985-154AB3393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00E735-4B4B-49F2-B1EC-332895620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5700E735-4B4B-49F2-B1EC-332895620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5700E735-4B4B-49F2-B1EC-332895620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85EB8E-3C48-4364-A712-9838FE0200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4885EB8E-3C48-4364-A712-9838FE0200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dgm id="{4885EB8E-3C48-4364-A712-9838FE0200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n 14"/>
          <p:cNvSpPr/>
          <p:nvPr/>
        </p:nvSpPr>
        <p:spPr>
          <a:xfrm rot="5400000">
            <a:off x="5303747" y="1128095"/>
            <a:ext cx="1368152" cy="3793090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Servisin Anatomisi</a:t>
            </a:r>
            <a:endParaRPr lang="tr-TR" dirty="0"/>
          </a:p>
        </p:txBody>
      </p:sp>
      <p:grpSp>
        <p:nvGrpSpPr>
          <p:cNvPr id="9" name="Group 8"/>
          <p:cNvGrpSpPr/>
          <p:nvPr/>
        </p:nvGrpSpPr>
        <p:grpSpPr>
          <a:xfrm>
            <a:off x="899592" y="2276872"/>
            <a:ext cx="2736304" cy="2088232"/>
            <a:chOff x="899592" y="2276872"/>
            <a:chExt cx="2736304" cy="2088232"/>
          </a:xfrm>
          <a:solidFill>
            <a:schemeClr val="accent3"/>
          </a:solidFill>
        </p:grpSpPr>
        <p:sp>
          <p:nvSpPr>
            <p:cNvPr id="4" name="Rounded Rectangle 3"/>
            <p:cNvSpPr/>
            <p:nvPr/>
          </p:nvSpPr>
          <p:spPr>
            <a:xfrm>
              <a:off x="899592" y="2276872"/>
              <a:ext cx="2736304" cy="2088232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64253" y="3759423"/>
              <a:ext cx="2183611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tr-TR" sz="2400" dirty="0" smtClean="0">
                  <a:solidFill>
                    <a:schemeClr val="bg1"/>
                  </a:solidFill>
                </a:rPr>
                <a:t>Host Application</a:t>
              </a:r>
              <a:endParaRPr lang="tr-TR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007563" y="2707787"/>
            <a:ext cx="2083715" cy="633707"/>
            <a:chOff x="2007563" y="2707787"/>
            <a:chExt cx="2083715" cy="633707"/>
          </a:xfrm>
          <a:solidFill>
            <a:schemeClr val="accent2"/>
          </a:solidFill>
        </p:grpSpPr>
        <p:sp>
          <p:nvSpPr>
            <p:cNvPr id="7" name="Rounded Rectangle 6"/>
            <p:cNvSpPr/>
            <p:nvPr/>
          </p:nvSpPr>
          <p:spPr>
            <a:xfrm>
              <a:off x="2007563" y="2707787"/>
              <a:ext cx="2083715" cy="633707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08502" y="2823319"/>
              <a:ext cx="1081835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tr-TR" sz="2400" dirty="0" smtClean="0">
                  <a:solidFill>
                    <a:schemeClr val="bg1"/>
                  </a:solidFill>
                </a:rPr>
                <a:t>Service</a:t>
              </a:r>
              <a:endParaRPr lang="tr-TR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404971" y="3645023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Channel</a:t>
            </a:r>
            <a:endParaRPr lang="tr-TR" sz="2400" dirty="0"/>
          </a:p>
        </p:txBody>
      </p:sp>
      <p:sp>
        <p:nvSpPr>
          <p:cNvPr id="13" name="Rounded Rectangle 12"/>
          <p:cNvSpPr/>
          <p:nvPr/>
        </p:nvSpPr>
        <p:spPr>
          <a:xfrm>
            <a:off x="5724128" y="3076311"/>
            <a:ext cx="1339642" cy="489353"/>
          </a:xfrm>
          <a:prstGeom prst="round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/>
              <a:t>Message</a:t>
            </a:r>
            <a:endParaRPr lang="tr-TR" sz="2400" dirty="0"/>
          </a:p>
        </p:txBody>
      </p:sp>
      <p:sp>
        <p:nvSpPr>
          <p:cNvPr id="14" name="Rounded Rectangle 13"/>
          <p:cNvSpPr/>
          <p:nvPr/>
        </p:nvSpPr>
        <p:spPr>
          <a:xfrm>
            <a:off x="4445667" y="2564798"/>
            <a:ext cx="1339642" cy="489353"/>
          </a:xfrm>
          <a:prstGeom prst="round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/>
              <a:t>Message</a:t>
            </a:r>
            <a:endParaRPr lang="tr-TR" sz="24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091278" y="2132856"/>
            <a:ext cx="3793090" cy="0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45667" y="1764179"/>
            <a:ext cx="3092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/>
              <a:t>Protocol(HTTP, TCP, MSMQ...)</a:t>
            </a:r>
            <a:endParaRPr lang="tr-TR" sz="20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987823" y="2823319"/>
            <a:ext cx="2472609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7063770" y="3294112"/>
            <a:ext cx="1271807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4288530" y="4019429"/>
            <a:ext cx="3411143" cy="633707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>
                <a:solidFill>
                  <a:schemeClr val="tx1"/>
                </a:solidFill>
              </a:rPr>
              <a:t>Policy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288530" y="4683246"/>
            <a:ext cx="3411143" cy="6337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>
                <a:solidFill>
                  <a:schemeClr val="tx1"/>
                </a:solidFill>
              </a:rPr>
              <a:t>Schema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288530" y="5363447"/>
            <a:ext cx="3411143" cy="63370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>
                <a:solidFill>
                  <a:schemeClr val="tx1"/>
                </a:solidFill>
              </a:rPr>
              <a:t>Contract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3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SOA Arkasındaki Teknolojiler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7144" y="1584702"/>
            <a:ext cx="8655336" cy="443658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400" b="1" dirty="0" smtClean="0"/>
              <a:t>SOAP(Simple Object Access Protocol)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Verinin kablo üzerinde </a:t>
            </a:r>
            <a:r>
              <a:rPr lang="tr-TR" sz="2000" i="1" dirty="0" smtClean="0">
                <a:solidFill>
                  <a:schemeClr val="accent2"/>
                </a:solidFill>
              </a:rPr>
              <a:t>nasıl değiş tokuş </a:t>
            </a:r>
            <a:r>
              <a:rPr lang="tr-TR" sz="2000" dirty="0" smtClean="0"/>
              <a:t>edileceğini </a:t>
            </a:r>
            <a:r>
              <a:rPr lang="tr-TR" sz="2000" i="1" dirty="0">
                <a:solidFill>
                  <a:schemeClr val="accent2"/>
                </a:solidFill>
              </a:rPr>
              <a:t>XML</a:t>
            </a:r>
            <a:r>
              <a:rPr lang="tr-TR" sz="2000" dirty="0" smtClean="0"/>
              <a:t> bazlı yapısı ile </a:t>
            </a:r>
            <a:r>
              <a:rPr lang="tr-TR" sz="2000" i="1" dirty="0">
                <a:solidFill>
                  <a:schemeClr val="accent2"/>
                </a:solidFill>
              </a:rPr>
              <a:t>standardize</a:t>
            </a:r>
            <a:r>
              <a:rPr lang="tr-TR" sz="2000" dirty="0" smtClean="0"/>
              <a:t> eder.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XML bazlı olması nedeniyle </a:t>
            </a:r>
            <a:r>
              <a:rPr lang="tr-TR" sz="2000" i="1" dirty="0">
                <a:solidFill>
                  <a:schemeClr val="accent2"/>
                </a:solidFill>
              </a:rPr>
              <a:t>platform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bağımsızdır</a:t>
            </a:r>
            <a:r>
              <a:rPr lang="tr-TR" sz="2000" dirty="0" smtClean="0"/>
              <a:t>.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SOAP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zarfları(Envelope</a:t>
            </a:r>
            <a:r>
              <a:rPr lang="tr-TR" sz="2000" dirty="0" smtClean="0"/>
              <a:t>), </a:t>
            </a:r>
            <a:r>
              <a:rPr lang="tr-TR" sz="2000" i="1" dirty="0">
                <a:solidFill>
                  <a:schemeClr val="accent2"/>
                </a:solidFill>
              </a:rPr>
              <a:t>başlık(Header</a:t>
            </a:r>
            <a:r>
              <a:rPr lang="tr-TR" sz="2000" dirty="0" smtClean="0"/>
              <a:t>) ve </a:t>
            </a:r>
            <a:r>
              <a:rPr lang="tr-TR" sz="2000" i="1" dirty="0">
                <a:solidFill>
                  <a:schemeClr val="accent2"/>
                </a:solidFill>
              </a:rPr>
              <a:t>gövde(Body</a:t>
            </a:r>
            <a:r>
              <a:rPr lang="tr-TR" sz="2000" dirty="0" smtClean="0"/>
              <a:t>) kısımlarından oluşur.</a:t>
            </a:r>
          </a:p>
          <a:p>
            <a:pPr>
              <a:spcBef>
                <a:spcPts val="0"/>
              </a:spcBef>
            </a:pPr>
            <a:r>
              <a:rPr lang="tr-TR" sz="2400" b="1" dirty="0" smtClean="0"/>
              <a:t>WS-* Protocols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Mesajların değiş tokuşunda seçilen protokole göre </a:t>
            </a:r>
            <a:r>
              <a:rPr lang="tr-TR" sz="2000" i="1" dirty="0">
                <a:solidFill>
                  <a:schemeClr val="accent2"/>
                </a:solidFill>
              </a:rPr>
              <a:t>security</a:t>
            </a:r>
            <a:r>
              <a:rPr lang="tr-TR" sz="2000" dirty="0" smtClean="0"/>
              <a:t>, </a:t>
            </a:r>
            <a:r>
              <a:rPr lang="tr-TR" sz="2000" i="1" dirty="0">
                <a:solidFill>
                  <a:schemeClr val="accent2"/>
                </a:solidFill>
              </a:rPr>
              <a:t>transaction</a:t>
            </a:r>
            <a:r>
              <a:rPr lang="tr-TR" sz="2000" dirty="0" smtClean="0"/>
              <a:t> ve </a:t>
            </a:r>
            <a:r>
              <a:rPr lang="tr-TR" sz="2000" i="1" dirty="0">
                <a:solidFill>
                  <a:schemeClr val="accent2"/>
                </a:solidFill>
              </a:rPr>
              <a:t>reliable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session</a:t>
            </a:r>
            <a:r>
              <a:rPr lang="tr-TR" sz="2000" dirty="0" smtClean="0"/>
              <a:t> gibi hususların, </a:t>
            </a:r>
            <a:r>
              <a:rPr lang="tr-TR" sz="2000" i="1" dirty="0">
                <a:solidFill>
                  <a:schemeClr val="accent2"/>
                </a:solidFill>
              </a:rPr>
              <a:t>SOAP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Header</a:t>
            </a:r>
            <a:r>
              <a:rPr lang="tr-TR" sz="2000" dirty="0" smtClean="0"/>
              <a:t>’ ları tarafından nasıl uygulanması gerektiğini tanımlar.</a:t>
            </a:r>
          </a:p>
          <a:p>
            <a:pPr>
              <a:spcBef>
                <a:spcPts val="0"/>
              </a:spcBef>
            </a:pPr>
            <a:r>
              <a:rPr lang="tr-TR" sz="2400" b="1" dirty="0" smtClean="0"/>
              <a:t>WSDL(Web Service Description Language)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Sözleşmelerin </a:t>
            </a:r>
            <a:r>
              <a:rPr lang="tr-TR" sz="2000" i="1" dirty="0">
                <a:solidFill>
                  <a:schemeClr val="accent2"/>
                </a:solidFill>
              </a:rPr>
              <a:t>XML</a:t>
            </a:r>
            <a:r>
              <a:rPr lang="tr-TR" sz="2000" dirty="0" smtClean="0"/>
              <a:t> formatındaki </a:t>
            </a:r>
            <a:r>
              <a:rPr lang="tr-TR" sz="2000" i="1" dirty="0">
                <a:solidFill>
                  <a:schemeClr val="accent2"/>
                </a:solidFill>
              </a:rPr>
              <a:t>tanımlamasıdır</a:t>
            </a:r>
            <a:r>
              <a:rPr lang="tr-TR" sz="2000" dirty="0" smtClean="0"/>
              <a:t>.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Fonksiyon</a:t>
            </a:r>
            <a:r>
              <a:rPr lang="tr-TR" sz="2000" dirty="0" smtClean="0"/>
              <a:t>, </a:t>
            </a:r>
            <a:r>
              <a:rPr lang="tr-TR" sz="2000" i="1" dirty="0">
                <a:solidFill>
                  <a:schemeClr val="accent2"/>
                </a:solidFill>
              </a:rPr>
              <a:t>parametre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adları</a:t>
            </a:r>
            <a:r>
              <a:rPr lang="tr-TR" sz="2000" dirty="0" smtClean="0"/>
              <a:t>, </a:t>
            </a:r>
            <a:r>
              <a:rPr lang="tr-TR" sz="2000" i="1" dirty="0">
                <a:solidFill>
                  <a:schemeClr val="accent2"/>
                </a:solidFill>
              </a:rPr>
              <a:t>parametre</a:t>
            </a:r>
            <a:r>
              <a:rPr lang="tr-TR" sz="2000" dirty="0" smtClean="0"/>
              <a:t> ve </a:t>
            </a:r>
            <a:r>
              <a:rPr lang="tr-TR" sz="2000" i="1" dirty="0">
                <a:solidFill>
                  <a:schemeClr val="accent2"/>
                </a:solidFill>
              </a:rPr>
              <a:t>dönüş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tipleri</a:t>
            </a:r>
            <a:r>
              <a:rPr lang="tr-TR" sz="2000" dirty="0" smtClean="0"/>
              <a:t> gibi bilgileri içerir.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Söz konusu bilgileri </a:t>
            </a:r>
            <a:r>
              <a:rPr lang="tr-TR" sz="2000" i="1" dirty="0">
                <a:solidFill>
                  <a:schemeClr val="accent2"/>
                </a:solidFill>
              </a:rPr>
              <a:t>XML</a:t>
            </a:r>
            <a:r>
              <a:rPr lang="tr-TR" sz="2000" dirty="0" smtClean="0"/>
              <a:t> bazlı sunarak </a:t>
            </a:r>
            <a:r>
              <a:rPr lang="tr-TR" sz="2000" i="1" dirty="0">
                <a:solidFill>
                  <a:schemeClr val="accent2"/>
                </a:solidFill>
              </a:rPr>
              <a:t>platform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bağımsızlığı</a:t>
            </a:r>
            <a:r>
              <a:rPr lang="tr-TR" sz="2000" dirty="0" smtClean="0"/>
              <a:t> da sağlar.</a:t>
            </a:r>
          </a:p>
        </p:txBody>
      </p:sp>
    </p:spTree>
    <p:extLst>
      <p:ext uri="{BB962C8B-B14F-4D97-AF65-F5344CB8AC3E}">
        <p14:creationId xmlns:p14="http://schemas.microsoft.com/office/powerpoint/2010/main" val="391417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686618" y="2499590"/>
            <a:ext cx="1764976" cy="141018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/>
              <a:t>WCF</a:t>
            </a:r>
          </a:p>
          <a:p>
            <a:pPr algn="ctr"/>
            <a:r>
              <a:rPr lang="tr-TR" dirty="0" smtClean="0"/>
              <a:t>Windows</a:t>
            </a:r>
          </a:p>
          <a:p>
            <a:pPr algn="ctr"/>
            <a:r>
              <a:rPr lang="tr-TR" dirty="0" smtClean="0"/>
              <a:t>Communication</a:t>
            </a:r>
          </a:p>
          <a:p>
            <a:pPr algn="ctr"/>
            <a:r>
              <a:rPr lang="tr-TR" dirty="0" smtClean="0"/>
              <a:t>Foundation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20193" y="2824052"/>
            <a:ext cx="1008112" cy="900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WCF Öncesi</a:t>
            </a:r>
            <a:endParaRPr lang="tr-TR" dirty="0"/>
          </a:p>
        </p:txBody>
      </p:sp>
      <p:sp>
        <p:nvSpPr>
          <p:cNvPr id="6" name="Rounded Rectangle 5"/>
          <p:cNvSpPr/>
          <p:nvPr/>
        </p:nvSpPr>
        <p:spPr>
          <a:xfrm>
            <a:off x="1493747" y="4162587"/>
            <a:ext cx="1656184" cy="648072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Xml Web Services</a:t>
            </a:r>
            <a:endParaRPr lang="tr-TR" dirty="0"/>
          </a:p>
        </p:txBody>
      </p:sp>
      <p:grpSp>
        <p:nvGrpSpPr>
          <p:cNvPr id="45" name="Group 44"/>
          <p:cNvGrpSpPr/>
          <p:nvPr/>
        </p:nvGrpSpPr>
        <p:grpSpPr>
          <a:xfrm>
            <a:off x="3149931" y="1966264"/>
            <a:ext cx="2831233" cy="2520359"/>
            <a:chOff x="3180927" y="2105746"/>
            <a:chExt cx="2831233" cy="2520359"/>
          </a:xfrm>
        </p:grpSpPr>
        <p:cxnSp>
          <p:nvCxnSpPr>
            <p:cNvPr id="13" name="Curved Connector 12"/>
            <p:cNvCxnSpPr>
              <a:stCxn id="4" idx="1"/>
              <a:endCxn id="8" idx="0"/>
            </p:cNvCxnSpPr>
            <p:nvPr/>
          </p:nvCxnSpPr>
          <p:spPr>
            <a:xfrm rot="10800000" flipV="1">
              <a:off x="4600102" y="2105746"/>
              <a:ext cx="1412058" cy="533325"/>
            </a:xfrm>
            <a:prstGeom prst="curved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urved Connector 14"/>
            <p:cNvCxnSpPr>
              <a:stCxn id="5" idx="3"/>
              <a:endCxn id="8" idx="0"/>
            </p:cNvCxnSpPr>
            <p:nvPr/>
          </p:nvCxnSpPr>
          <p:spPr>
            <a:xfrm>
              <a:off x="3180927" y="2105746"/>
              <a:ext cx="1419175" cy="533326"/>
            </a:xfrm>
            <a:prstGeom prst="curved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urved Connector 16"/>
            <p:cNvCxnSpPr>
              <a:stCxn id="6" idx="3"/>
              <a:endCxn id="8" idx="2"/>
            </p:cNvCxnSpPr>
            <p:nvPr/>
          </p:nvCxnSpPr>
          <p:spPr>
            <a:xfrm flipV="1">
              <a:off x="3180927" y="4049253"/>
              <a:ext cx="1419175" cy="576852"/>
            </a:xfrm>
            <a:prstGeom prst="curved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urved Connector 18"/>
            <p:cNvCxnSpPr>
              <a:stCxn id="7" idx="1"/>
              <a:endCxn id="8" idx="2"/>
            </p:cNvCxnSpPr>
            <p:nvPr/>
          </p:nvCxnSpPr>
          <p:spPr>
            <a:xfrm rot="10800000">
              <a:off x="4600103" y="4049253"/>
              <a:ext cx="1225315" cy="572064"/>
            </a:xfrm>
            <a:prstGeom prst="curvedConnector2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Content Placeholder 2"/>
          <p:cNvSpPr>
            <a:spLocks noGrp="1"/>
          </p:cNvSpPr>
          <p:nvPr>
            <p:ph sz="quarter" idx="1"/>
          </p:nvPr>
        </p:nvSpPr>
        <p:spPr>
          <a:xfrm>
            <a:off x="1429163" y="4851671"/>
            <a:ext cx="2423426" cy="1477681"/>
          </a:xfrm>
        </p:spPr>
        <p:txBody>
          <a:bodyPr>
            <a:noAutofit/>
          </a:bodyPr>
          <a:lstStyle/>
          <a:p>
            <a:pPr marL="216000">
              <a:spcBef>
                <a:spcPts val="0"/>
              </a:spcBef>
            </a:pPr>
            <a:r>
              <a:rPr lang="tr-TR" sz="2200" dirty="0" smtClean="0"/>
              <a:t>WSE</a:t>
            </a:r>
          </a:p>
          <a:p>
            <a:pPr marL="216000">
              <a:spcBef>
                <a:spcPts val="0"/>
              </a:spcBef>
            </a:pPr>
            <a:r>
              <a:rPr lang="tr-TR" sz="2200" dirty="0" smtClean="0"/>
              <a:t>SOAP</a:t>
            </a:r>
          </a:p>
          <a:p>
            <a:pPr marL="216000">
              <a:spcBef>
                <a:spcPts val="0"/>
              </a:spcBef>
            </a:pPr>
            <a:r>
              <a:rPr lang="tr-TR" sz="2200" dirty="0" smtClean="0"/>
              <a:t>XML Based</a:t>
            </a:r>
          </a:p>
          <a:p>
            <a:pPr marL="216000">
              <a:spcBef>
                <a:spcPts val="0"/>
              </a:spcBef>
            </a:pPr>
            <a:r>
              <a:rPr lang="tr-TR" sz="2200" dirty="0" smtClean="0"/>
              <a:t>HTTP Activation</a:t>
            </a:r>
            <a:endParaRPr lang="tr-TR" sz="2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1465837" y="1642228"/>
            <a:ext cx="2423426" cy="2142646"/>
            <a:chOff x="1496833" y="1781710"/>
            <a:chExt cx="2423426" cy="2142646"/>
          </a:xfrm>
        </p:grpSpPr>
        <p:sp>
          <p:nvSpPr>
            <p:cNvPr id="5" name="Rounded Rectangle 4"/>
            <p:cNvSpPr/>
            <p:nvPr/>
          </p:nvSpPr>
          <p:spPr>
            <a:xfrm>
              <a:off x="1524743" y="1781710"/>
              <a:ext cx="1656184" cy="648072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 smtClean="0"/>
                <a:t>.Net Remoting</a:t>
              </a:r>
              <a:endParaRPr lang="tr-TR" sz="2000" dirty="0"/>
            </a:p>
          </p:txBody>
        </p:sp>
        <p:sp>
          <p:nvSpPr>
            <p:cNvPr id="41" name="Content Placeholder 2"/>
            <p:cNvSpPr txBox="1">
              <a:spLocks/>
            </p:cNvSpPr>
            <p:nvPr/>
          </p:nvSpPr>
          <p:spPr>
            <a:xfrm>
              <a:off x="1496833" y="2446675"/>
              <a:ext cx="2423426" cy="1477681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16000">
                <a:spcBef>
                  <a:spcPts val="0"/>
                </a:spcBef>
              </a:pPr>
              <a:r>
                <a:rPr lang="tr-TR" sz="2200" dirty="0" smtClean="0"/>
                <a:t>TCP Based</a:t>
              </a:r>
            </a:p>
            <a:p>
              <a:pPr marL="216000">
                <a:spcBef>
                  <a:spcPts val="0"/>
                </a:spcBef>
              </a:pPr>
              <a:r>
                <a:rPr lang="tr-TR" sz="2200" dirty="0" smtClean="0"/>
                <a:t>Intranet</a:t>
              </a:r>
            </a:p>
            <a:p>
              <a:pPr marL="216000">
                <a:spcBef>
                  <a:spcPts val="0"/>
                </a:spcBef>
              </a:pPr>
              <a:r>
                <a:rPr lang="tr-TR" sz="2200" dirty="0" smtClean="0"/>
                <a:t>Only .Net Framework</a:t>
              </a:r>
              <a:endParaRPr lang="tr-TR" sz="22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981164" y="1642229"/>
            <a:ext cx="2433672" cy="2142645"/>
            <a:chOff x="6012160" y="1781711"/>
            <a:chExt cx="2433672" cy="2142645"/>
          </a:xfrm>
        </p:grpSpPr>
        <p:sp>
          <p:nvSpPr>
            <p:cNvPr id="4" name="Rounded Rectangle 3"/>
            <p:cNvSpPr/>
            <p:nvPr/>
          </p:nvSpPr>
          <p:spPr>
            <a:xfrm>
              <a:off x="6012160" y="1781711"/>
              <a:ext cx="1656184" cy="648072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COM+</a:t>
              </a:r>
              <a:endParaRPr lang="tr-TR" dirty="0"/>
            </a:p>
          </p:txBody>
        </p:sp>
        <p:sp>
          <p:nvSpPr>
            <p:cNvPr id="42" name="Content Placeholder 2"/>
            <p:cNvSpPr txBox="1">
              <a:spLocks/>
            </p:cNvSpPr>
            <p:nvPr/>
          </p:nvSpPr>
          <p:spPr>
            <a:xfrm>
              <a:off x="6022406" y="2446675"/>
              <a:ext cx="2423426" cy="1477681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16000">
                <a:spcBef>
                  <a:spcPts val="0"/>
                </a:spcBef>
              </a:pPr>
              <a:r>
                <a:rPr lang="tr-TR" sz="2200" dirty="0" smtClean="0"/>
                <a:t>Distributed Transactions</a:t>
              </a:r>
            </a:p>
            <a:p>
              <a:pPr marL="216000">
                <a:spcBef>
                  <a:spcPts val="0"/>
                </a:spcBef>
              </a:pPr>
              <a:r>
                <a:rPr lang="tr-TR" sz="2200" dirty="0" smtClean="0"/>
                <a:t>Unmanaged Codes</a:t>
              </a:r>
              <a:endParaRPr lang="tr-TR" sz="2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94421" y="4157799"/>
            <a:ext cx="2610169" cy="2156055"/>
            <a:chOff x="5794421" y="4157799"/>
            <a:chExt cx="2610169" cy="2156055"/>
          </a:xfrm>
        </p:grpSpPr>
        <p:sp>
          <p:nvSpPr>
            <p:cNvPr id="7" name="Rounded Rectangle 6"/>
            <p:cNvSpPr/>
            <p:nvPr/>
          </p:nvSpPr>
          <p:spPr>
            <a:xfrm>
              <a:off x="5794421" y="4157799"/>
              <a:ext cx="1656184" cy="648072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 smtClean="0"/>
                <a:t>MSMQ</a:t>
              </a:r>
              <a:endParaRPr lang="tr-TR" dirty="0"/>
            </a:p>
          </p:txBody>
        </p:sp>
        <p:sp>
          <p:nvSpPr>
            <p:cNvPr id="20" name="Content Placeholder 2"/>
            <p:cNvSpPr txBox="1">
              <a:spLocks/>
            </p:cNvSpPr>
            <p:nvPr/>
          </p:nvSpPr>
          <p:spPr>
            <a:xfrm>
              <a:off x="5981164" y="4836173"/>
              <a:ext cx="2423426" cy="1477681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16000">
                <a:spcBef>
                  <a:spcPts val="0"/>
                </a:spcBef>
              </a:pPr>
              <a:r>
                <a:rPr lang="tr-TR" sz="2200" dirty="0" smtClean="0"/>
                <a:t>Doğal Asenrkon Çalışma Desteği</a:t>
              </a:r>
            </a:p>
            <a:p>
              <a:pPr marL="216000">
                <a:spcBef>
                  <a:spcPts val="0"/>
                </a:spcBef>
              </a:pPr>
              <a:r>
                <a:rPr lang="tr-TR" sz="2200" dirty="0" smtClean="0"/>
                <a:t>Kuyruk tabanlı işleme modeli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330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4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1072</TotalTime>
  <Words>667</Words>
  <Application>Microsoft Office PowerPoint</Application>
  <PresentationFormat>On-screen Show (4:3)</PresentationFormat>
  <Paragraphs>159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PowerPoint Presentation</vt:lpstr>
      <vt:lpstr>Gündem</vt:lpstr>
      <vt:lpstr>SOA Nedir</vt:lpstr>
      <vt:lpstr>SOA Nedir</vt:lpstr>
      <vt:lpstr>SOA Nedir</vt:lpstr>
      <vt:lpstr>SOA’ nın 4 Atlısı</vt:lpstr>
      <vt:lpstr>Bir Servisin Anatomisi</vt:lpstr>
      <vt:lpstr>SOA Arkasındaki Teknolojiler</vt:lpstr>
      <vt:lpstr>WCF Öncesi</vt:lpstr>
      <vt:lpstr>WCF Çalışma Zamanı</vt:lpstr>
      <vt:lpstr>WCF’in ABC’si</vt:lpstr>
      <vt:lpstr>WCF’in ABC’si - EndPoint</vt:lpstr>
      <vt:lpstr>Hosting Seçenekleri</vt:lpstr>
    </vt:vector>
  </TitlesOfParts>
  <Company>Innova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WCF ile Servis Yaklaşımı</dc:title>
  <dc:creator>bsenyurt</dc:creator>
  <cp:keywords>wcf;wcf 4.0;soa;service oriented architecture;windows communication foundation</cp:keywords>
  <cp:lastModifiedBy>bsenyurt</cp:lastModifiedBy>
  <cp:revision>408</cp:revision>
  <dcterms:created xsi:type="dcterms:W3CDTF">2010-03-29T21:25:38Z</dcterms:created>
  <dcterms:modified xsi:type="dcterms:W3CDTF">2010-11-09T18:46:32Z</dcterms:modified>
</cp:coreProperties>
</file>