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89" r:id="rId2"/>
    <p:sldId id="321" r:id="rId3"/>
    <p:sldId id="323" r:id="rId4"/>
    <p:sldId id="324" r:id="rId5"/>
    <p:sldId id="322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43" autoAdjust="0"/>
    <p:restoredTop sz="81345" autoAdjust="0"/>
  </p:normalViewPr>
  <p:slideViewPr>
    <p:cSldViewPr>
      <p:cViewPr>
        <p:scale>
          <a:sx n="61" d="100"/>
          <a:sy n="61" d="100"/>
        </p:scale>
        <p:origin x="-111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6" d="100"/>
          <a:sy n="56" d="100"/>
        </p:scale>
        <p:origin x="-253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B1E1FE-96D6-4EAE-9F4D-7B326F4BED84}" type="datetimeFigureOut">
              <a:rPr lang="tr-TR" smtClean="0"/>
              <a:t>24.11.2010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47B37E-8413-4600-BB39-5433DF3D0B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407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ABBC0D-357F-4475-88C4-2A1E3928C842}" type="datetimeFigureOut">
              <a:rPr lang="tr-TR" smtClean="0"/>
              <a:t>24.11.2010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976FFF-7E69-4068-9B02-B2C35C1107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0299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09FCCFD-03BA-4778-8517-68AD03A2BF06}" type="datetime1">
              <a:rPr lang="tr-TR" smtClean="0"/>
              <a:t>24.11.2010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WCF 4.0 ile Servie Yaklaşımı</a:t>
            </a:r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20E6F-B240-4F75-86DA-169C91CB831E}" type="datetime1">
              <a:rPr lang="tr-TR" smtClean="0"/>
              <a:t>24.11.2010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F6B6085-DD9E-4C4E-8F71-0C8BF9A28FAE}" type="datetime1">
              <a:rPr lang="tr-TR" smtClean="0"/>
              <a:t>24.11.2010</a:t>
            </a:fld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23850"/>
            <a:ext cx="8382000" cy="66638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81000" y="1447799"/>
            <a:ext cx="8382000" cy="19735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2968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8CB00-5D7A-49FF-AAB1-68786AD32947}" type="datetime1">
              <a:rPr lang="tr-TR" smtClean="0"/>
              <a:t>24.11.2010</a:t>
            </a:fld>
            <a:endParaRPr lang="tr-T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999" y="6317499"/>
            <a:ext cx="992743" cy="255907"/>
          </a:xfrm>
          <a:prstGeom prst="rect">
            <a:avLst/>
          </a:prstGeom>
        </p:spPr>
      </p:pic>
      <p:pic>
        <p:nvPicPr>
          <p:cNvPr id="15" name="Picture 2" descr="Mvp Log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5153" y="6298908"/>
            <a:ext cx="710685" cy="289012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83300" y="6261100"/>
            <a:ext cx="2667000" cy="365125"/>
          </a:xfrm>
        </p:spPr>
        <p:txBody>
          <a:bodyPr/>
          <a:lstStyle/>
          <a:p>
            <a:fld id="{9796718D-724B-4359-9FB6-29824D3C9605}" type="datetime1">
              <a:rPr lang="tr-TR" smtClean="0"/>
              <a:t>24.11.2010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nn-NO" dirty="0" smtClean="0"/>
              <a:t>WCF </a:t>
            </a:r>
            <a:r>
              <a:rPr lang="tr-TR" dirty="0" smtClean="0"/>
              <a:t>Öğreniyorum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6221794"/>
            <a:ext cx="608090" cy="4316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2429" y="6245942"/>
            <a:ext cx="563827" cy="3834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EC835EB-1B13-4445-92D6-5F8A10BC0953}" type="datetime1">
              <a:rPr lang="tr-TR" smtClean="0"/>
              <a:t>24.11.2010</a:t>
            </a:fld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6CF65CD-B69F-4BF4-84EB-4D57A13FE924}" type="datetime1">
              <a:rPr lang="tr-TR" smtClean="0"/>
              <a:t>24.11.2010</a:t>
            </a:fld>
            <a:endParaRPr lang="tr-T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B9BE-2016-4003-9FA9-78E36BBABC24}" type="datetime1">
              <a:rPr lang="tr-TR" smtClean="0"/>
              <a:t>24.11.2010</a:t>
            </a:fld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AEA-0D27-4350-AEA7-EE082E352098}" type="datetime1">
              <a:rPr lang="tr-TR" smtClean="0"/>
              <a:t>24.11.2010</a:t>
            </a:fld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0483-F9C2-408E-8142-1FD5AEC71A9C}" type="datetime1">
              <a:rPr lang="tr-TR" smtClean="0"/>
              <a:t>24.11.2010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006CB59-A331-40F3-9DEB-DF5B47A5652F}" type="datetime1">
              <a:rPr lang="tr-TR" smtClean="0"/>
              <a:t>24.11.2010</a:t>
            </a:fld>
            <a:endParaRPr lang="tr-T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3AC6C8A-DF98-48BF-97A6-5AD2F9F73054}" type="datetime1">
              <a:rPr lang="tr-TR" smtClean="0"/>
              <a:t>24.11.2010</a:t>
            </a:fld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999" y="6317499"/>
            <a:ext cx="992743" cy="255907"/>
          </a:xfrm>
          <a:prstGeom prst="rect">
            <a:avLst/>
          </a:prstGeom>
        </p:spPr>
      </p:pic>
      <p:pic>
        <p:nvPicPr>
          <p:cNvPr id="11" name="Picture 2" descr="Mvp Logo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15153" y="6298908"/>
            <a:ext cx="710685" cy="28901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Mvp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6107810"/>
            <a:ext cx="1428750" cy="58102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7504" y="613132"/>
            <a:ext cx="5043304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WCF Öğreniyorum</a:t>
            </a:r>
          </a:p>
          <a:p>
            <a:r>
              <a:rPr lang="tr-TR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Ders 1 – Data Contracts</a:t>
            </a:r>
          </a:p>
          <a:p>
            <a:endParaRPr lang="tr-TR" sz="36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Burak Selim ŞENYURT</a:t>
            </a:r>
          </a:p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MVP(Connected System Developer)</a:t>
            </a:r>
          </a:p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INETA Speaker</a:t>
            </a:r>
          </a:p>
          <a:p>
            <a:endParaRPr lang="tr-T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24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www.buraksenyurt.com</a:t>
            </a:r>
          </a:p>
          <a:p>
            <a:r>
              <a:rPr lang="tr-TR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selim@bsenyurt.com</a:t>
            </a:r>
          </a:p>
          <a:p>
            <a:r>
              <a:rPr lang="tr-TR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http://twitter.com/bsenyurt</a:t>
            </a:r>
          </a:p>
          <a:p>
            <a:r>
              <a:rPr lang="tr-TR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http://</a:t>
            </a:r>
            <a:r>
              <a:rPr lang="tr-TR" sz="24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friendfeed.com/burakselimsenyurt</a:t>
            </a:r>
            <a:br>
              <a:rPr lang="tr-TR" sz="24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24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</a:t>
            </a:r>
            <a:r>
              <a:rPr lang="tr-TR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://www.formspring.me/BurakSenyurt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687976"/>
            <a:ext cx="2592288" cy="31237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00562" y="6005946"/>
            <a:ext cx="1106872" cy="7857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20224" y="6088700"/>
            <a:ext cx="1026304" cy="6978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57363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Önceki Dersimizde</a:t>
            </a:r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WCF </a:t>
            </a:r>
            <a:r>
              <a:rPr lang="tr-TR" smtClean="0"/>
              <a:t>Öğreniyorum</a:t>
            </a:r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528192"/>
            <a:ext cx="8153400" cy="463711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tr-TR" sz="2000" dirty="0" smtClean="0"/>
              <a:t>Bir WCF Servis geliştirdik </a:t>
            </a:r>
            <a:r>
              <a:rPr lang="tr-TR" sz="2000" dirty="0" smtClean="0">
                <a:sym typeface="Wingdings" pitchFamily="2" charset="2"/>
              </a:rPr>
              <a:t></a:t>
            </a:r>
            <a:endParaRPr lang="tr-TR" sz="2000" dirty="0" smtClean="0"/>
          </a:p>
          <a:p>
            <a:pPr lvl="1">
              <a:spcBef>
                <a:spcPts val="0"/>
              </a:spcBef>
            </a:pPr>
            <a:r>
              <a:rPr lang="tr-TR" sz="2000" i="1" dirty="0" smtClean="0">
                <a:solidFill>
                  <a:schemeClr val="accent2"/>
                </a:solidFill>
              </a:rPr>
              <a:t>Standart Class Library</a:t>
            </a:r>
            <a:endParaRPr lang="tr-TR" sz="2000" i="1" dirty="0" smtClean="0">
              <a:solidFill>
                <a:schemeClr val="accent2"/>
              </a:solidFill>
            </a:endParaRPr>
          </a:p>
          <a:p>
            <a:pPr lvl="1">
              <a:spcBef>
                <a:spcPts val="0"/>
              </a:spcBef>
            </a:pPr>
            <a:r>
              <a:rPr lang="tr-TR" sz="2000" i="1" dirty="0" smtClean="0">
                <a:solidFill>
                  <a:schemeClr val="accent2"/>
                </a:solidFill>
              </a:rPr>
              <a:t>ServiceContract</a:t>
            </a:r>
          </a:p>
          <a:p>
            <a:pPr lvl="2">
              <a:spcBef>
                <a:spcPts val="0"/>
              </a:spcBef>
            </a:pPr>
            <a:r>
              <a:rPr lang="tr-TR" sz="2000" i="1" dirty="0" smtClean="0">
                <a:solidFill>
                  <a:schemeClr val="accent2"/>
                </a:solidFill>
              </a:rPr>
              <a:t>Name, Namespace attributes</a:t>
            </a:r>
            <a:endParaRPr lang="tr-TR" sz="2000" i="1" dirty="0">
              <a:solidFill>
                <a:schemeClr val="accent2"/>
              </a:solidFill>
            </a:endParaRPr>
          </a:p>
          <a:p>
            <a:pPr lvl="1">
              <a:spcBef>
                <a:spcPts val="0"/>
              </a:spcBef>
            </a:pPr>
            <a:r>
              <a:rPr lang="tr-TR" sz="2000" i="1" dirty="0">
                <a:solidFill>
                  <a:schemeClr val="accent2"/>
                </a:solidFill>
              </a:rPr>
              <a:t>OperationContract</a:t>
            </a:r>
          </a:p>
          <a:p>
            <a:pPr lvl="2">
              <a:spcBef>
                <a:spcPts val="0"/>
              </a:spcBef>
            </a:pPr>
            <a:r>
              <a:rPr lang="tr-TR" sz="2000" dirty="0" smtClean="0"/>
              <a:t>Primitive Types</a:t>
            </a:r>
            <a:endParaRPr lang="tr-TR" sz="2000" dirty="0" smtClean="0"/>
          </a:p>
          <a:p>
            <a:pPr>
              <a:spcBef>
                <a:spcPts val="0"/>
              </a:spcBef>
            </a:pPr>
            <a:r>
              <a:rPr lang="tr-TR" sz="2000" dirty="0" smtClean="0"/>
              <a:t>WCF Servisini kod yardımıyla </a:t>
            </a:r>
            <a:r>
              <a:rPr lang="tr-TR" sz="2000" dirty="0">
                <a:solidFill>
                  <a:schemeClr val="accent2"/>
                </a:solidFill>
              </a:rPr>
              <a:t>Console</a:t>
            </a:r>
            <a:r>
              <a:rPr lang="tr-TR" sz="2000" dirty="0" smtClean="0"/>
              <a:t> uygulamasından Host ettik.</a:t>
            </a:r>
          </a:p>
          <a:p>
            <a:pPr lvl="1">
              <a:spcBef>
                <a:spcPts val="0"/>
              </a:spcBef>
            </a:pPr>
            <a:r>
              <a:rPr lang="tr-TR" sz="2000" i="1" dirty="0" smtClean="0">
                <a:solidFill>
                  <a:schemeClr val="accent2"/>
                </a:solidFill>
              </a:rPr>
              <a:t>ServiceHost</a:t>
            </a:r>
          </a:p>
          <a:p>
            <a:pPr lvl="1">
              <a:spcBef>
                <a:spcPts val="0"/>
              </a:spcBef>
            </a:pPr>
            <a:r>
              <a:rPr lang="tr-TR" sz="2000" i="1" dirty="0" smtClean="0">
                <a:solidFill>
                  <a:schemeClr val="accent2"/>
                </a:solidFill>
              </a:rPr>
              <a:t>Endpoint</a:t>
            </a:r>
          </a:p>
          <a:p>
            <a:pPr lvl="2">
              <a:spcBef>
                <a:spcPts val="0"/>
              </a:spcBef>
            </a:pPr>
            <a:r>
              <a:rPr lang="tr-TR" i="1" dirty="0" smtClean="0">
                <a:solidFill>
                  <a:schemeClr val="accent2"/>
                </a:solidFill>
              </a:rPr>
              <a:t>wsHttpBinding</a:t>
            </a:r>
            <a:endParaRPr lang="tr-TR" i="1" dirty="0">
              <a:solidFill>
                <a:schemeClr val="accent2"/>
              </a:solidFill>
            </a:endParaRPr>
          </a:p>
          <a:p>
            <a:pPr lvl="1">
              <a:spcBef>
                <a:spcPts val="0"/>
              </a:spcBef>
            </a:pPr>
            <a:r>
              <a:rPr lang="tr-TR" sz="2000" dirty="0" smtClean="0"/>
              <a:t>Service Application</a:t>
            </a:r>
            <a:endParaRPr lang="tr-TR" sz="2000" dirty="0" smtClean="0"/>
          </a:p>
          <a:p>
            <a:pPr>
              <a:spcBef>
                <a:spcPts val="0"/>
              </a:spcBef>
            </a:pPr>
            <a:r>
              <a:rPr lang="tr-TR" sz="2000" dirty="0" smtClean="0"/>
              <a:t>Servisi tüketmek için gerekli proxy üretimini yaptık.</a:t>
            </a:r>
          </a:p>
          <a:p>
            <a:pPr lvl="1">
              <a:spcBef>
                <a:spcPts val="0"/>
              </a:spcBef>
            </a:pPr>
            <a:r>
              <a:rPr lang="tr-TR" sz="2000" i="1" dirty="0">
                <a:solidFill>
                  <a:schemeClr val="accent2"/>
                </a:solidFill>
              </a:rPr>
              <a:t>svcutil</a:t>
            </a:r>
          </a:p>
          <a:p>
            <a:pPr>
              <a:spcBef>
                <a:spcPts val="0"/>
              </a:spcBef>
            </a:pPr>
            <a:r>
              <a:rPr lang="tr-TR" sz="2000" i="1" dirty="0">
                <a:solidFill>
                  <a:schemeClr val="accent2"/>
                </a:solidFill>
              </a:rPr>
              <a:t>Proxy</a:t>
            </a:r>
            <a:r>
              <a:rPr lang="tr-TR" sz="2000" dirty="0" smtClean="0"/>
              <a:t> tipini kullanarak servis ile haberleşmek üzere bir istemci geliştirdik.</a:t>
            </a:r>
          </a:p>
          <a:p>
            <a:pPr lvl="1">
              <a:spcBef>
                <a:spcPts val="0"/>
              </a:spcBef>
            </a:pPr>
            <a:r>
              <a:rPr lang="tr-TR" sz="2000" dirty="0" smtClean="0"/>
              <a:t>Client application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626104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Önemli </a:t>
            </a:r>
            <a:r>
              <a:rPr lang="tr-TR" dirty="0" smtClean="0"/>
              <a:t>Noktalar</a:t>
            </a:r>
            <a:r>
              <a:rPr lang="tr-TR" dirty="0" smtClean="0"/>
              <a:t>	</a:t>
            </a:r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WCF </a:t>
            </a:r>
            <a:r>
              <a:rPr lang="tr-TR" smtClean="0"/>
              <a:t>Öğreniyorum</a:t>
            </a:r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400" i="1" dirty="0">
                <a:solidFill>
                  <a:schemeClr val="accent2"/>
                </a:solidFill>
              </a:rPr>
              <a:t>Service Contract </a:t>
            </a:r>
            <a:r>
              <a:rPr lang="tr-TR" sz="2400" i="1" dirty="0" smtClean="0"/>
              <a:t>kullanımında dikkat edilmesi gerekenler</a:t>
            </a:r>
          </a:p>
          <a:p>
            <a:pPr lvl="1"/>
            <a:r>
              <a:rPr lang="tr-TR" sz="2400" dirty="0" smtClean="0"/>
              <a:t>Servis </a:t>
            </a:r>
            <a:r>
              <a:rPr lang="tr-TR" sz="2400" dirty="0"/>
              <a:t>sözleşmelerinde </a:t>
            </a:r>
            <a:r>
              <a:rPr lang="tr-TR" sz="2400" i="1" dirty="0">
                <a:solidFill>
                  <a:schemeClr val="accent2"/>
                </a:solidFill>
              </a:rPr>
              <a:t>I</a:t>
            </a:r>
            <a:r>
              <a:rPr lang="tr-TR" sz="2400" dirty="0"/>
              <a:t> baş harfini kullanmak (IGameContract)</a:t>
            </a:r>
          </a:p>
          <a:p>
            <a:pPr lvl="1"/>
            <a:r>
              <a:rPr lang="tr-TR" sz="2400" i="1" dirty="0">
                <a:solidFill>
                  <a:schemeClr val="accent2"/>
                </a:solidFill>
              </a:rPr>
              <a:t>ServiceContract</a:t>
            </a:r>
            <a:r>
              <a:rPr lang="tr-TR" sz="2400" dirty="0"/>
              <a:t> niteliklerini </a:t>
            </a:r>
            <a:r>
              <a:rPr lang="tr-TR" sz="2400" i="1" dirty="0">
                <a:solidFill>
                  <a:schemeClr val="accent2"/>
                </a:solidFill>
              </a:rPr>
              <a:t>sadece arayüzlere(Interface) </a:t>
            </a:r>
            <a:r>
              <a:rPr lang="tr-TR" sz="2400" dirty="0"/>
              <a:t>uygulamak</a:t>
            </a:r>
          </a:p>
          <a:p>
            <a:pPr lvl="1"/>
            <a:r>
              <a:rPr lang="tr-TR" sz="2400" i="1" dirty="0">
                <a:solidFill>
                  <a:schemeClr val="accent2"/>
                </a:solidFill>
              </a:rPr>
              <a:t>Tek</a:t>
            </a:r>
            <a:r>
              <a:rPr lang="tr-TR" sz="2400" dirty="0"/>
              <a:t> </a:t>
            </a:r>
            <a:r>
              <a:rPr lang="tr-TR" sz="2400" i="1" dirty="0">
                <a:solidFill>
                  <a:schemeClr val="accent2"/>
                </a:solidFill>
              </a:rPr>
              <a:t>metoddan</a:t>
            </a:r>
            <a:r>
              <a:rPr lang="tr-TR" sz="2400" dirty="0"/>
              <a:t> oluşan servis sözleşmelerinden </a:t>
            </a:r>
            <a:r>
              <a:rPr lang="tr-TR" sz="2400" i="1" dirty="0">
                <a:solidFill>
                  <a:schemeClr val="accent2"/>
                </a:solidFill>
              </a:rPr>
              <a:t>kaçınmak</a:t>
            </a:r>
            <a:r>
              <a:rPr lang="tr-TR" sz="2400" dirty="0"/>
              <a:t>.</a:t>
            </a:r>
          </a:p>
          <a:p>
            <a:pPr lvl="1"/>
            <a:r>
              <a:rPr lang="tr-TR" sz="2400" i="1" dirty="0">
                <a:solidFill>
                  <a:schemeClr val="accent2"/>
                </a:solidFill>
              </a:rPr>
              <a:t>Servis başına 20</a:t>
            </a:r>
            <a:r>
              <a:rPr lang="tr-TR" sz="2400" dirty="0"/>
              <a:t>den fazla operasyon bildiriminde </a:t>
            </a:r>
            <a:r>
              <a:rPr lang="tr-TR" sz="2400" i="1" dirty="0">
                <a:solidFill>
                  <a:schemeClr val="accent2"/>
                </a:solidFill>
              </a:rPr>
              <a:t>bulunmamak</a:t>
            </a:r>
            <a:r>
              <a:rPr lang="tr-T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1814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 Dersimizde</a:t>
            </a:r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WCF </a:t>
            </a:r>
            <a:r>
              <a:rPr lang="tr-TR" smtClean="0"/>
              <a:t>Öğreniyorum</a:t>
            </a:r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i="1" dirty="0" smtClean="0">
                <a:solidFill>
                  <a:schemeClr val="accent2"/>
                </a:solidFill>
              </a:rPr>
              <a:t>Veri sözleşmelerini(Data Contracts) </a:t>
            </a:r>
            <a:r>
              <a:rPr lang="tr-TR" dirty="0" smtClean="0"/>
              <a:t>inceliyor olacağız.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2765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Önemli </a:t>
            </a:r>
            <a:r>
              <a:rPr lang="tr-TR" smtClean="0"/>
              <a:t>Noktalar</a:t>
            </a:r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WCF </a:t>
            </a:r>
            <a:r>
              <a:rPr lang="tr-TR" smtClean="0"/>
              <a:t>Öğreniyorum</a:t>
            </a:r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539552" y="1600200"/>
            <a:ext cx="8423848" cy="4495800"/>
          </a:xfrm>
        </p:spPr>
        <p:txBody>
          <a:bodyPr>
            <a:noAutofit/>
          </a:bodyPr>
          <a:lstStyle/>
          <a:p>
            <a:r>
              <a:rPr lang="tr-TR" sz="2200" i="1" dirty="0" smtClean="0">
                <a:solidFill>
                  <a:schemeClr val="accent2"/>
                </a:solidFill>
              </a:rPr>
              <a:t>Data Contract </a:t>
            </a:r>
            <a:r>
              <a:rPr lang="tr-TR" sz="2200" i="1" dirty="0" smtClean="0"/>
              <a:t>kullanımında dikkat edilmesi gerekenler</a:t>
            </a:r>
          </a:p>
          <a:p>
            <a:pPr lvl="1"/>
            <a:r>
              <a:rPr lang="tr-TR" sz="2200" i="1" dirty="0">
                <a:solidFill>
                  <a:schemeClr val="accent2"/>
                </a:solidFill>
              </a:rPr>
              <a:t>DataContract</a:t>
            </a:r>
            <a:r>
              <a:rPr lang="tr-TR" sz="2200" dirty="0" smtClean="0"/>
              <a:t> </a:t>
            </a:r>
            <a:r>
              <a:rPr lang="tr-TR" sz="2200" dirty="0"/>
              <a:t>ve </a:t>
            </a:r>
            <a:r>
              <a:rPr lang="tr-TR" sz="2200" i="1" dirty="0">
                <a:solidFill>
                  <a:schemeClr val="accent2"/>
                </a:solidFill>
              </a:rPr>
              <a:t>DataMember</a:t>
            </a:r>
            <a:r>
              <a:rPr lang="tr-TR" sz="2200" dirty="0"/>
              <a:t> </a:t>
            </a:r>
            <a:r>
              <a:rPr lang="tr-TR" sz="2200" i="1" dirty="0">
                <a:solidFill>
                  <a:schemeClr val="accent2"/>
                </a:solidFill>
              </a:rPr>
              <a:t>niteliklerini</a:t>
            </a:r>
            <a:r>
              <a:rPr lang="tr-TR" sz="2200" dirty="0"/>
              <a:t> kullanmak.</a:t>
            </a:r>
          </a:p>
          <a:p>
            <a:pPr lvl="1"/>
            <a:r>
              <a:rPr lang="tr-TR" sz="2200" i="1" dirty="0">
                <a:solidFill>
                  <a:schemeClr val="accent2"/>
                </a:solidFill>
              </a:rPr>
              <a:t>DataMember</a:t>
            </a:r>
            <a:r>
              <a:rPr lang="tr-TR" sz="2200" dirty="0"/>
              <a:t> niteliğini sadece özelliklere uygulamak.</a:t>
            </a:r>
          </a:p>
          <a:p>
            <a:pPr lvl="1"/>
            <a:r>
              <a:rPr lang="tr-TR" sz="2200" i="1" dirty="0">
                <a:solidFill>
                  <a:schemeClr val="accent2"/>
                </a:solidFill>
              </a:rPr>
              <a:t>Özel XML </a:t>
            </a:r>
            <a:r>
              <a:rPr lang="tr-TR" sz="2200" dirty="0"/>
              <a:t>serileştirmelerinden kaçınmak.</a:t>
            </a:r>
          </a:p>
          <a:p>
            <a:pPr lvl="1"/>
            <a:r>
              <a:rPr lang="tr-TR" sz="2200" i="1" dirty="0">
                <a:solidFill>
                  <a:schemeClr val="accent2"/>
                </a:solidFill>
              </a:rPr>
              <a:t>Mesaj</a:t>
            </a:r>
            <a:r>
              <a:rPr lang="tr-TR" sz="2200" dirty="0"/>
              <a:t> </a:t>
            </a:r>
            <a:r>
              <a:rPr lang="tr-TR" sz="2200" i="1" dirty="0">
                <a:solidFill>
                  <a:schemeClr val="accent2"/>
                </a:solidFill>
              </a:rPr>
              <a:t>Sözleşmelerinden</a:t>
            </a:r>
            <a:r>
              <a:rPr lang="tr-TR" sz="2200" dirty="0"/>
              <a:t> kaçınmak.</a:t>
            </a:r>
          </a:p>
          <a:p>
            <a:pPr lvl="1"/>
            <a:r>
              <a:rPr lang="tr-TR" sz="2200" i="1" dirty="0">
                <a:solidFill>
                  <a:schemeClr val="accent2"/>
                </a:solidFill>
              </a:rPr>
              <a:t>Order</a:t>
            </a:r>
            <a:r>
              <a:rPr lang="tr-TR" sz="2200" dirty="0"/>
              <a:t> özelliğini kullandığımızda aynı seviyede olacak tüm üyeler için </a:t>
            </a:r>
            <a:r>
              <a:rPr lang="tr-TR" sz="2200" i="1" dirty="0">
                <a:solidFill>
                  <a:schemeClr val="accent2"/>
                </a:solidFill>
              </a:rPr>
              <a:t>aynı numarayı </a:t>
            </a:r>
            <a:r>
              <a:rPr lang="tr-TR" sz="2200" dirty="0"/>
              <a:t>kullanmak.</a:t>
            </a:r>
          </a:p>
          <a:p>
            <a:pPr lvl="1"/>
            <a:r>
              <a:rPr lang="tr-TR" sz="2200" i="1" dirty="0">
                <a:solidFill>
                  <a:schemeClr val="accent2"/>
                </a:solidFill>
              </a:rPr>
              <a:t>IExensibleDataObject</a:t>
            </a:r>
            <a:r>
              <a:rPr lang="tr-TR" sz="2200" dirty="0"/>
              <a:t> desteğini vermek ve bu bağlamda </a:t>
            </a:r>
            <a:r>
              <a:rPr lang="tr-TR" sz="2200" i="1" dirty="0">
                <a:solidFill>
                  <a:schemeClr val="accent2"/>
                </a:solidFill>
              </a:rPr>
              <a:t>IgnoreExtensionDataObject</a:t>
            </a:r>
            <a:r>
              <a:rPr lang="tr-TR" sz="2200" dirty="0"/>
              <a:t> değerine </a:t>
            </a:r>
            <a:r>
              <a:rPr lang="tr-TR" sz="2200" i="1" dirty="0">
                <a:solidFill>
                  <a:schemeClr val="accent2"/>
                </a:solidFill>
              </a:rPr>
              <a:t>true</a:t>
            </a:r>
            <a:r>
              <a:rPr lang="tr-TR" sz="2200" dirty="0"/>
              <a:t> </a:t>
            </a:r>
            <a:r>
              <a:rPr lang="tr-TR" sz="2200" dirty="0" smtClean="0"/>
              <a:t>atamaktan kaçınmak</a:t>
            </a:r>
            <a:r>
              <a:rPr lang="tr-TR" sz="2200" dirty="0"/>
              <a:t>.</a:t>
            </a:r>
          </a:p>
          <a:p>
            <a:pPr lvl="1"/>
            <a:r>
              <a:rPr lang="tr-TR" sz="2200" i="1" dirty="0">
                <a:solidFill>
                  <a:schemeClr val="accent2"/>
                </a:solidFill>
              </a:rPr>
              <a:t>Delegate</a:t>
            </a:r>
            <a:r>
              <a:rPr lang="tr-TR" sz="2200" dirty="0"/>
              <a:t> ve </a:t>
            </a:r>
            <a:r>
              <a:rPr lang="tr-TR" sz="2200" i="1" dirty="0">
                <a:solidFill>
                  <a:schemeClr val="accent2"/>
                </a:solidFill>
              </a:rPr>
              <a:t>Event</a:t>
            </a:r>
            <a:r>
              <a:rPr lang="tr-TR" sz="2200" dirty="0"/>
              <a:t> tiplerini </a:t>
            </a:r>
            <a:r>
              <a:rPr lang="tr-TR" sz="2200" i="1" dirty="0">
                <a:solidFill>
                  <a:schemeClr val="accent2"/>
                </a:solidFill>
              </a:rPr>
              <a:t>DataMember</a:t>
            </a:r>
            <a:r>
              <a:rPr lang="tr-TR" sz="2200" dirty="0"/>
              <a:t> olarak </a:t>
            </a:r>
            <a:r>
              <a:rPr lang="tr-TR" sz="2200" i="1" dirty="0">
                <a:solidFill>
                  <a:schemeClr val="accent2"/>
                </a:solidFill>
              </a:rPr>
              <a:t>tanımlamamak</a:t>
            </a:r>
            <a:r>
              <a:rPr lang="tr-TR" sz="2200" dirty="0"/>
              <a:t>.</a:t>
            </a:r>
          </a:p>
          <a:p>
            <a:pPr lvl="1"/>
            <a:r>
              <a:rPr lang="tr-TR" sz="2200" i="1" dirty="0">
                <a:solidFill>
                  <a:schemeClr val="accent2"/>
                </a:solidFill>
              </a:rPr>
              <a:t>.Net</a:t>
            </a:r>
            <a:r>
              <a:rPr lang="tr-TR" sz="2200" dirty="0"/>
              <a:t>' e özgü tipleri taşımaktan </a:t>
            </a:r>
            <a:r>
              <a:rPr lang="tr-TR" sz="2200" i="1" dirty="0">
                <a:solidFill>
                  <a:schemeClr val="accent2"/>
                </a:solidFill>
              </a:rPr>
              <a:t>kaçınmak</a:t>
            </a:r>
            <a:r>
              <a:rPr lang="tr-TR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08054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1084</TotalTime>
  <Words>204</Words>
  <Application>Microsoft Office PowerPoint</Application>
  <PresentationFormat>On-screen Show (4:3)</PresentationFormat>
  <Paragraphs>49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Median</vt:lpstr>
      <vt:lpstr>PowerPoint Presentation</vt:lpstr>
      <vt:lpstr>Önceki Dersimizde</vt:lpstr>
      <vt:lpstr>Önemli Noktalar </vt:lpstr>
      <vt:lpstr>Bu Dersimizde</vt:lpstr>
      <vt:lpstr>Önemli Noktalar</vt:lpstr>
    </vt:vector>
  </TitlesOfParts>
  <Company>Innova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WCF ile Servis Yaklaşımı</dc:title>
  <dc:creator>bsenyurt</dc:creator>
  <cp:keywords>wcf;wcf 4.0;soa;service oriented architecture;windows communication foundation</cp:keywords>
  <cp:lastModifiedBy>bsenyurt</cp:lastModifiedBy>
  <cp:revision>439</cp:revision>
  <dcterms:created xsi:type="dcterms:W3CDTF">2010-03-29T21:25:38Z</dcterms:created>
  <dcterms:modified xsi:type="dcterms:W3CDTF">2010-11-24T06:08:48Z</dcterms:modified>
</cp:coreProperties>
</file>